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4" r:id="rId4"/>
    <p:sldId id="259" r:id="rId5"/>
    <p:sldId id="266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67" r:id="rId22"/>
    <p:sldId id="268" r:id="rId23"/>
  </p:sldIdLst>
  <p:sldSz cx="18288000" cy="10287000"/>
  <p:notesSz cx="6858000" cy="9144000"/>
  <p:embeddedFontLst>
    <p:embeddedFont>
      <p:font typeface="Elice DigitalBaeum OTF" panose="020B0600000101010101" charset="-127"/>
      <p:regular r:id="rId25"/>
    </p:embeddedFont>
    <p:embeddedFont>
      <p:font typeface="Noto Sans CJK KR Regular" panose="020B0600000101010101" charset="-127"/>
      <p:regular r:id="rId26"/>
    </p:embeddedFont>
    <p:embeddedFont>
      <p:font typeface="Pretendard ExtraLight" panose="020B0600000101010101" charset="-127"/>
      <p:regular r:id="rId27"/>
    </p:embeddedFont>
    <p:embeddedFont>
      <p:font typeface="Pretendard Light" panose="020B0600000101010101" charset="-127"/>
      <p:regular r:id="rId28"/>
    </p:embeddedFont>
    <p:embeddedFont>
      <p:font typeface="Pretendard Regular" panose="020B0600000101010101" charset="-127"/>
      <p:regular r:id="rId29"/>
    </p:embeddedFont>
    <p:embeddedFont>
      <p:font typeface="SB AggroOTF Light" panose="020B0600000101010101" charset="-127"/>
      <p:regular r:id="rId30"/>
    </p:embeddedFont>
    <p:embeddedFont>
      <p:font typeface="SB AggroOTF Medium" panose="020B0600000101010101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establish Retrosans" panose="00000500000000000000" pitchFamily="2" charset="-127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A3B2"/>
    <a:srgbClr val="9B9EA0"/>
    <a:srgbClr val="E6FD72"/>
    <a:srgbClr val="9BA66F"/>
    <a:srgbClr val="007E39"/>
    <a:srgbClr val="925FB8"/>
    <a:srgbClr val="5666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6AD402-5442-4616-9133-081B89942EFB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4BD59-91C1-494D-A2BB-1093332AA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419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E4C2F-62AF-4B6C-A746-017EC92339CD}" type="datetime1">
              <a:rPr lang="en-US" altLang="ko-KR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A1ADB-0253-4D20-B626-D0E4D4A9C9A3}" type="datetime1">
              <a:rPr lang="en-US" altLang="ko-KR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92256-B516-495E-9EDF-711E7026B641}" type="datetime1">
              <a:rPr lang="en-US" altLang="ko-KR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99AF1-B4D2-4888-92E9-3D271803CBA7}" type="datetime1">
              <a:rPr lang="en-US" altLang="ko-KR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3A7E-2F20-4BA1-8CCD-6F6789985FC3}" type="datetime1">
              <a:rPr lang="en-US" altLang="ko-KR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5216E-543F-4DEA-92BD-A7C2032889E6}" type="datetime1">
              <a:rPr lang="en-US" altLang="ko-KR" smtClean="0"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EDB5C-74BD-47A8-94AD-6B16FA2F5424}" type="datetime1">
              <a:rPr lang="en-US" altLang="ko-KR" smtClean="0"/>
              <a:t>7/24/2024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F4B3-ABC3-48BA-B3AA-A7D1C5CDBEE9}" type="datetime1">
              <a:rPr lang="en-US" altLang="ko-KR" smtClean="0"/>
              <a:t>7/24/2024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8BF94-6ACF-4353-90ED-CF93014BAB74}" type="datetime1">
              <a:rPr lang="en-US" altLang="ko-KR" smtClean="0"/>
              <a:t>7/24/2024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CF492-DE79-48BA-B1EC-C052A2B21D59}" type="datetime1">
              <a:rPr lang="en-US" altLang="ko-KR" smtClean="0"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5036D-531A-4189-BF45-D75B7CC9EE29}" type="datetime1">
              <a:rPr lang="en-US" altLang="ko-KR" smtClean="0"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73836-EE95-4B44-8E03-FD72F47EE64E}" type="datetime1">
              <a:rPr lang="en-US" altLang="ko-KR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9.png"/><Relationship Id="rId18" Type="http://schemas.openxmlformats.org/officeDocument/2006/relationships/image" Target="../media/image39.png"/><Relationship Id="rId3" Type="http://schemas.openxmlformats.org/officeDocument/2006/relationships/image" Target="../media/image13.png"/><Relationship Id="rId21" Type="http://schemas.openxmlformats.org/officeDocument/2006/relationships/image" Target="../media/image40.png"/><Relationship Id="rId7" Type="http://schemas.openxmlformats.org/officeDocument/2006/relationships/image" Target="../media/image7.png"/><Relationship Id="rId12" Type="http://schemas.openxmlformats.org/officeDocument/2006/relationships/image" Target="../media/image28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0.png"/><Relationship Id="rId10" Type="http://schemas.openxmlformats.org/officeDocument/2006/relationships/image" Target="../media/image16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9.png"/><Relationship Id="rId18" Type="http://schemas.openxmlformats.org/officeDocument/2006/relationships/image" Target="../media/image41.png"/><Relationship Id="rId3" Type="http://schemas.openxmlformats.org/officeDocument/2006/relationships/image" Target="../media/image13.png"/><Relationship Id="rId21" Type="http://schemas.openxmlformats.org/officeDocument/2006/relationships/image" Target="../media/image42.png"/><Relationship Id="rId7" Type="http://schemas.openxmlformats.org/officeDocument/2006/relationships/image" Target="../media/image7.png"/><Relationship Id="rId12" Type="http://schemas.openxmlformats.org/officeDocument/2006/relationships/image" Target="../media/image28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0.png"/><Relationship Id="rId10" Type="http://schemas.openxmlformats.org/officeDocument/2006/relationships/image" Target="../media/image16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9.png"/><Relationship Id="rId18" Type="http://schemas.openxmlformats.org/officeDocument/2006/relationships/image" Target="../media/image43.png"/><Relationship Id="rId3" Type="http://schemas.openxmlformats.org/officeDocument/2006/relationships/image" Target="../media/image13.png"/><Relationship Id="rId21" Type="http://schemas.openxmlformats.org/officeDocument/2006/relationships/image" Target="../media/image44.png"/><Relationship Id="rId7" Type="http://schemas.openxmlformats.org/officeDocument/2006/relationships/image" Target="../media/image7.png"/><Relationship Id="rId12" Type="http://schemas.openxmlformats.org/officeDocument/2006/relationships/image" Target="../media/image28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0.png"/><Relationship Id="rId10" Type="http://schemas.openxmlformats.org/officeDocument/2006/relationships/image" Target="../media/image16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9.png"/><Relationship Id="rId22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9.png"/><Relationship Id="rId18" Type="http://schemas.openxmlformats.org/officeDocument/2006/relationships/image" Target="../media/image46.png"/><Relationship Id="rId3" Type="http://schemas.openxmlformats.org/officeDocument/2006/relationships/image" Target="../media/image13.png"/><Relationship Id="rId21" Type="http://schemas.openxmlformats.org/officeDocument/2006/relationships/image" Target="../media/image47.png"/><Relationship Id="rId7" Type="http://schemas.openxmlformats.org/officeDocument/2006/relationships/image" Target="../media/image7.png"/><Relationship Id="rId12" Type="http://schemas.openxmlformats.org/officeDocument/2006/relationships/image" Target="../media/image28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0.png"/><Relationship Id="rId10" Type="http://schemas.openxmlformats.org/officeDocument/2006/relationships/image" Target="../media/image16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9.png"/><Relationship Id="rId18" Type="http://schemas.openxmlformats.org/officeDocument/2006/relationships/image" Target="../media/image48.png"/><Relationship Id="rId3" Type="http://schemas.openxmlformats.org/officeDocument/2006/relationships/image" Target="../media/image13.png"/><Relationship Id="rId21" Type="http://schemas.openxmlformats.org/officeDocument/2006/relationships/image" Target="../media/image49.png"/><Relationship Id="rId7" Type="http://schemas.openxmlformats.org/officeDocument/2006/relationships/image" Target="../media/image7.png"/><Relationship Id="rId12" Type="http://schemas.openxmlformats.org/officeDocument/2006/relationships/image" Target="../media/image28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0.png"/><Relationship Id="rId10" Type="http://schemas.openxmlformats.org/officeDocument/2006/relationships/image" Target="../media/image16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9.png"/><Relationship Id="rId18" Type="http://schemas.openxmlformats.org/officeDocument/2006/relationships/image" Target="../media/image50.png"/><Relationship Id="rId3" Type="http://schemas.openxmlformats.org/officeDocument/2006/relationships/image" Target="../media/image13.png"/><Relationship Id="rId21" Type="http://schemas.openxmlformats.org/officeDocument/2006/relationships/image" Target="../media/image51.png"/><Relationship Id="rId7" Type="http://schemas.openxmlformats.org/officeDocument/2006/relationships/image" Target="../media/image7.png"/><Relationship Id="rId12" Type="http://schemas.openxmlformats.org/officeDocument/2006/relationships/image" Target="../media/image28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0.png"/><Relationship Id="rId10" Type="http://schemas.openxmlformats.org/officeDocument/2006/relationships/image" Target="../media/image16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9.png"/><Relationship Id="rId18" Type="http://schemas.openxmlformats.org/officeDocument/2006/relationships/image" Target="../media/image52.png"/><Relationship Id="rId3" Type="http://schemas.openxmlformats.org/officeDocument/2006/relationships/image" Target="../media/image13.png"/><Relationship Id="rId21" Type="http://schemas.openxmlformats.org/officeDocument/2006/relationships/image" Target="../media/image32.png"/><Relationship Id="rId7" Type="http://schemas.openxmlformats.org/officeDocument/2006/relationships/image" Target="../media/image7.png"/><Relationship Id="rId12" Type="http://schemas.openxmlformats.org/officeDocument/2006/relationships/image" Target="../media/image28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0.png"/><Relationship Id="rId10" Type="http://schemas.openxmlformats.org/officeDocument/2006/relationships/image" Target="../media/image16.png"/><Relationship Id="rId19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9.png"/><Relationship Id="rId22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9.png"/><Relationship Id="rId18" Type="http://schemas.openxmlformats.org/officeDocument/2006/relationships/image" Target="../media/image55.png"/><Relationship Id="rId3" Type="http://schemas.openxmlformats.org/officeDocument/2006/relationships/image" Target="../media/image13.png"/><Relationship Id="rId21" Type="http://schemas.openxmlformats.org/officeDocument/2006/relationships/image" Target="../media/image32.png"/><Relationship Id="rId7" Type="http://schemas.openxmlformats.org/officeDocument/2006/relationships/image" Target="../media/image7.png"/><Relationship Id="rId12" Type="http://schemas.openxmlformats.org/officeDocument/2006/relationships/image" Target="../media/image28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0.png"/><Relationship Id="rId10" Type="http://schemas.openxmlformats.org/officeDocument/2006/relationships/image" Target="../media/image16.png"/><Relationship Id="rId19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9.png"/><Relationship Id="rId22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9.png"/><Relationship Id="rId18" Type="http://schemas.openxmlformats.org/officeDocument/2006/relationships/image" Target="../media/image58.png"/><Relationship Id="rId3" Type="http://schemas.openxmlformats.org/officeDocument/2006/relationships/image" Target="../media/image13.png"/><Relationship Id="rId21" Type="http://schemas.openxmlformats.org/officeDocument/2006/relationships/image" Target="../media/image32.png"/><Relationship Id="rId7" Type="http://schemas.openxmlformats.org/officeDocument/2006/relationships/image" Target="../media/image7.png"/><Relationship Id="rId12" Type="http://schemas.openxmlformats.org/officeDocument/2006/relationships/image" Target="../media/image28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0.png"/><Relationship Id="rId10" Type="http://schemas.openxmlformats.org/officeDocument/2006/relationships/image" Target="../media/image16.png"/><Relationship Id="rId19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9.png"/><Relationship Id="rId22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9.png"/><Relationship Id="rId18" Type="http://schemas.openxmlformats.org/officeDocument/2006/relationships/image" Target="../media/image61.png"/><Relationship Id="rId3" Type="http://schemas.openxmlformats.org/officeDocument/2006/relationships/image" Target="../media/image13.png"/><Relationship Id="rId21" Type="http://schemas.openxmlformats.org/officeDocument/2006/relationships/image" Target="../media/image32.png"/><Relationship Id="rId7" Type="http://schemas.openxmlformats.org/officeDocument/2006/relationships/image" Target="../media/image7.png"/><Relationship Id="rId12" Type="http://schemas.openxmlformats.org/officeDocument/2006/relationships/image" Target="../media/image28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0.png"/><Relationship Id="rId10" Type="http://schemas.openxmlformats.org/officeDocument/2006/relationships/image" Target="../media/image16.png"/><Relationship Id="rId19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9.png"/><Relationship Id="rId22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10" Type="http://schemas.openxmlformats.org/officeDocument/2006/relationships/image" Target="../media/image16.png"/><Relationship Id="rId19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9.png"/><Relationship Id="rId18" Type="http://schemas.openxmlformats.org/officeDocument/2006/relationships/image" Target="../media/image64.png"/><Relationship Id="rId3" Type="http://schemas.openxmlformats.org/officeDocument/2006/relationships/image" Target="../media/image13.png"/><Relationship Id="rId21" Type="http://schemas.openxmlformats.org/officeDocument/2006/relationships/image" Target="../media/image32.png"/><Relationship Id="rId7" Type="http://schemas.openxmlformats.org/officeDocument/2006/relationships/image" Target="../media/image7.png"/><Relationship Id="rId12" Type="http://schemas.openxmlformats.org/officeDocument/2006/relationships/image" Target="../media/image28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0.png"/><Relationship Id="rId10" Type="http://schemas.openxmlformats.org/officeDocument/2006/relationships/image" Target="../media/image16.png"/><Relationship Id="rId19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9.png"/><Relationship Id="rId22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68.png"/><Relationship Id="rId1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12" Type="http://schemas.openxmlformats.org/officeDocument/2006/relationships/image" Target="../media/image67.pn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69.png"/><Relationship Id="rId10" Type="http://schemas.openxmlformats.org/officeDocument/2006/relationships/image" Target="../media/image16.png"/><Relationship Id="rId19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12" Type="http://schemas.openxmlformats.org/officeDocument/2006/relationships/image" Target="../media/image70.jpe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3.jpeg"/><Relationship Id="rId18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12" Type="http://schemas.openxmlformats.org/officeDocument/2006/relationships/image" Target="../media/image22.png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9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6.png"/><Relationship Id="rId18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12" Type="http://schemas.openxmlformats.org/officeDocument/2006/relationships/image" Target="../media/image25.png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9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9.png"/><Relationship Id="rId18" Type="http://schemas.openxmlformats.org/officeDocument/2006/relationships/image" Target="../media/image12.png"/><Relationship Id="rId3" Type="http://schemas.openxmlformats.org/officeDocument/2006/relationships/image" Target="../media/image13.png"/><Relationship Id="rId21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image" Target="../media/image28.png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9.png"/><Relationship Id="rId10" Type="http://schemas.openxmlformats.org/officeDocument/2006/relationships/image" Target="../media/image16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9.png"/><Relationship Id="rId18" Type="http://schemas.openxmlformats.org/officeDocument/2006/relationships/image" Target="../media/image30.png"/><Relationship Id="rId3" Type="http://schemas.openxmlformats.org/officeDocument/2006/relationships/image" Target="../media/image13.png"/><Relationship Id="rId21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28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0.png"/><Relationship Id="rId10" Type="http://schemas.openxmlformats.org/officeDocument/2006/relationships/image" Target="../media/image16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9.png"/><Relationship Id="rId18" Type="http://schemas.openxmlformats.org/officeDocument/2006/relationships/image" Target="../media/image35.png"/><Relationship Id="rId3" Type="http://schemas.openxmlformats.org/officeDocument/2006/relationships/image" Target="../media/image13.png"/><Relationship Id="rId21" Type="http://schemas.openxmlformats.org/officeDocument/2006/relationships/image" Target="../media/image36.png"/><Relationship Id="rId7" Type="http://schemas.openxmlformats.org/officeDocument/2006/relationships/image" Target="../media/image7.png"/><Relationship Id="rId12" Type="http://schemas.openxmlformats.org/officeDocument/2006/relationships/image" Target="../media/image28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0.png"/><Relationship Id="rId10" Type="http://schemas.openxmlformats.org/officeDocument/2006/relationships/image" Target="../media/image16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9.png"/><Relationship Id="rId18" Type="http://schemas.openxmlformats.org/officeDocument/2006/relationships/image" Target="../media/image37.png"/><Relationship Id="rId3" Type="http://schemas.openxmlformats.org/officeDocument/2006/relationships/image" Target="../media/image13.png"/><Relationship Id="rId21" Type="http://schemas.openxmlformats.org/officeDocument/2006/relationships/image" Target="../media/image38.png"/><Relationship Id="rId7" Type="http://schemas.openxmlformats.org/officeDocument/2006/relationships/image" Target="../media/image7.png"/><Relationship Id="rId12" Type="http://schemas.openxmlformats.org/officeDocument/2006/relationships/image" Target="../media/image28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0.png"/><Relationship Id="rId10" Type="http://schemas.openxmlformats.org/officeDocument/2006/relationships/image" Target="../media/image16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B5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638300"/>
            <a:ext cx="16738600" cy="819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638300"/>
            <a:ext cx="520700" cy="819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2900" y="3492500"/>
            <a:ext cx="5029200" cy="5575300"/>
          </a:xfrm>
          <a:prstGeom prst="rect">
            <a:avLst/>
          </a:prstGeom>
          <a:effectLst>
            <a:outerShdw blurRad="912198" dir="2700000">
              <a:srgbClr val="1C2939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3060700" y="5715000"/>
            <a:ext cx="8191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0" y="7848600"/>
            <a:ext cx="685800" cy="698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5334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CACACA"/>
                </a:solidFill>
                <a:latin typeface="establish Retrosans"/>
              </a:rPr>
              <a:t>21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95451" y="5726394"/>
            <a:ext cx="100457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en-US" altLang="ko-KR" sz="6000" b="0" i="0" u="none" strike="noStrike" spc="-600" dirty="0">
                <a:solidFill>
                  <a:srgbClr val="FFFF00"/>
                </a:solidFill>
                <a:ea typeface="SB AggroOTF Light"/>
              </a:rPr>
              <a:t>C</a:t>
            </a:r>
            <a:r>
              <a:rPr lang="ko-KR" altLang="en-US" sz="6000" b="0" i="0" u="none" strike="noStrike" spc="-600" dirty="0">
                <a:solidFill>
                  <a:srgbClr val="FFFF00"/>
                </a:solidFill>
                <a:ea typeface="SB AggroOTF Light"/>
              </a:rPr>
              <a:t>언어 </a:t>
            </a:r>
            <a:r>
              <a:rPr lang="ko-KR" altLang="en-US" sz="6000" b="0" i="0" u="none" strike="noStrike" spc="-600" dirty="0">
                <a:solidFill>
                  <a:schemeClr val="bg1"/>
                </a:solidFill>
                <a:ea typeface="SB AggroOTF Light"/>
              </a:rPr>
              <a:t>기반의 </a:t>
            </a:r>
            <a:endParaRPr lang="en-US" altLang="ko-KR" sz="6000" b="0" i="0" u="none" strike="noStrike" spc="-600" dirty="0">
              <a:solidFill>
                <a:schemeClr val="bg1"/>
              </a:solidFill>
              <a:ea typeface="SB AggroOTF Light"/>
            </a:endParaRPr>
          </a:p>
          <a:p>
            <a:pPr lvl="0" algn="l">
              <a:lnSpc>
                <a:spcPct val="97940"/>
              </a:lnSpc>
            </a:pPr>
            <a:r>
              <a:rPr lang="ko-KR" altLang="en-US" sz="6000" b="0" i="0" u="none" strike="noStrike" spc="-600" dirty="0">
                <a:solidFill>
                  <a:schemeClr val="bg1"/>
                </a:solidFill>
                <a:ea typeface="SB AggroOTF Light"/>
              </a:rPr>
              <a:t>영상처리 프로그래밍</a:t>
            </a:r>
            <a:endParaRPr lang="ko-KR" sz="6000" b="0" i="0" u="none" strike="noStrike" spc="-600" dirty="0">
              <a:solidFill>
                <a:schemeClr val="bg1"/>
              </a:solidFill>
              <a:ea typeface="SB AggroOTF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17576" y="3649104"/>
            <a:ext cx="13970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7200" b="0" i="0" u="none" strike="noStrike" spc="-200" dirty="0">
                <a:solidFill>
                  <a:srgbClr val="E6FD72"/>
                </a:solidFill>
                <a:latin typeface="Noto Sans CJK KR Regular"/>
              </a:rPr>
              <a:t>{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43101" y="3873500"/>
            <a:ext cx="91440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en-US" altLang="ko-KR" sz="7200" b="0" i="0" u="none" strike="noStrike" spc="-600" dirty="0">
                <a:solidFill>
                  <a:srgbClr val="FFFF00"/>
                </a:solidFill>
                <a:ea typeface="SB AggroOTF Light"/>
              </a:rPr>
              <a:t>AI</a:t>
            </a:r>
            <a:r>
              <a:rPr lang="en-US" altLang="ko-KR" sz="7200" b="0" i="0" u="none" strike="noStrike" spc="-600" dirty="0">
                <a:solidFill>
                  <a:srgbClr val="FFFFFF"/>
                </a:solidFill>
                <a:ea typeface="SB AggroOTF Light"/>
              </a:rPr>
              <a:t> </a:t>
            </a:r>
            <a:r>
              <a:rPr lang="ko-KR" altLang="en-US" sz="7200" b="0" i="0" u="none" strike="noStrike" spc="-600" dirty="0">
                <a:solidFill>
                  <a:srgbClr val="FFFFFF"/>
                </a:solidFill>
                <a:ea typeface="SB AggroOTF Light"/>
              </a:rPr>
              <a:t>비전 활용 공정제어 실무</a:t>
            </a:r>
            <a:endParaRPr lang="ko-KR" sz="7200" b="0" i="0" u="none" strike="noStrike" spc="-6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854200" y="7835900"/>
            <a:ext cx="39116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200">
                <a:solidFill>
                  <a:srgbClr val="CACACA"/>
                </a:solidFill>
                <a:latin typeface="Elice DigitalBaeum OTF"/>
              </a:rPr>
              <a:t>// Ready to Start?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200">
                <a:solidFill>
                  <a:srgbClr val="CACACA"/>
                </a:solidFill>
                <a:latin typeface="Elice DigitalBaeum OTF"/>
              </a:rPr>
              <a:t>console.log(</a:t>
            </a:r>
            <a:r>
              <a:rPr lang="en-US" sz="1800" b="0" i="0" u="none" strike="noStrike" spc="200">
                <a:solidFill>
                  <a:srgbClr val="D37DFF"/>
                </a:solidFill>
                <a:latin typeface="Elice DigitalBaeum OTF"/>
              </a:rPr>
              <a:t>"Next Page"</a:t>
            </a:r>
            <a:r>
              <a:rPr lang="en-US" sz="1800" b="0" i="0" u="none" strike="noStrike" spc="200">
                <a:solidFill>
                  <a:srgbClr val="CACACA"/>
                </a:solidFill>
                <a:latin typeface="Elice DigitalBaeum OTF"/>
              </a:rPr>
              <a:t>);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344151" y="3584203"/>
            <a:ext cx="13970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8000" b="0" i="0" u="none" strike="noStrike" spc="-200" dirty="0">
                <a:solidFill>
                  <a:srgbClr val="FFFFFF"/>
                </a:solidFill>
                <a:latin typeface="Noto Sans CJK KR Regular"/>
              </a:rPr>
              <a:t>;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54200" y="2959100"/>
            <a:ext cx="73406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200">
                <a:solidFill>
                  <a:srgbClr val="CACACA"/>
                </a:solidFill>
                <a:latin typeface="Elice DigitalBaeum OTF"/>
              </a:rPr>
              <a:t>// Welcome to the Coding Plan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200">
                <a:solidFill>
                  <a:srgbClr val="CACACA"/>
                </a:solidFill>
                <a:latin typeface="Elice DigitalBaeum OTF"/>
              </a:rPr>
              <a:t>console.log(</a:t>
            </a:r>
            <a:r>
              <a:rPr lang="en-US" sz="1800" b="0" i="0" u="none" strike="noStrike" spc="200">
                <a:solidFill>
                  <a:srgbClr val="D37DFF"/>
                </a:solidFill>
                <a:latin typeface="Elice DigitalBaeum OTF"/>
              </a:rPr>
              <a:t>"Developer's Programming Plan"</a:t>
            </a:r>
            <a:r>
              <a:rPr lang="en-US" sz="1800" b="0" i="0" u="none" strike="noStrike" spc="200">
                <a:solidFill>
                  <a:srgbClr val="CACACA"/>
                </a:solidFill>
                <a:latin typeface="Elice DigitalBaeum OTF"/>
              </a:rPr>
              <a:t>);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54200" y="8877300"/>
            <a:ext cx="15265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54779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------------------------------------------------------------------------------------------------------------</a:t>
            </a:r>
          </a:p>
          <a:p>
            <a:pPr lvl="0" algn="l">
              <a:lnSpc>
                <a:spcPct val="54779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------------------------------------------------------------------------------------------------------------</a:t>
            </a:r>
          </a:p>
        </p:txBody>
      </p:sp>
      <p:pic>
        <p:nvPicPr>
          <p:cNvPr id="27" name="Picture 14">
            <a:extLst>
              <a:ext uri="{FF2B5EF4-FFF2-40B4-BE49-F238E27FC236}">
                <a16:creationId xmlns:a16="http://schemas.microsoft.com/office/drawing/2014/main" id="{ABE91D04-53D0-A691-DF3F-793CDEE5C0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28" name="Picture 15">
            <a:extLst>
              <a:ext uri="{FF2B5EF4-FFF2-40B4-BE49-F238E27FC236}">
                <a16:creationId xmlns:a16="http://schemas.microsoft.com/office/drawing/2014/main" id="{5CCF681D-8D29-DF74-E806-2BFA27D5FE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29" name="Picture 16">
            <a:extLst>
              <a:ext uri="{FF2B5EF4-FFF2-40B4-BE49-F238E27FC236}">
                <a16:creationId xmlns:a16="http://schemas.microsoft.com/office/drawing/2014/main" id="{CA8689D6-BC24-8FBF-B6C0-07BA8A0930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30" name="Picture 17">
            <a:extLst>
              <a:ext uri="{FF2B5EF4-FFF2-40B4-BE49-F238E27FC236}">
                <a16:creationId xmlns:a16="http://schemas.microsoft.com/office/drawing/2014/main" id="{11CECD1E-6A00-6251-551E-BD0C9D060E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31" name="TextBox 53">
            <a:extLst>
              <a:ext uri="{FF2B5EF4-FFF2-40B4-BE49-F238E27FC236}">
                <a16:creationId xmlns:a16="http://schemas.microsoft.com/office/drawing/2014/main" id="{7BEE4E62-5C47-9EEF-4DA4-0024E2228BF2}"/>
              </a:ext>
            </a:extLst>
          </p:cNvPr>
          <p:cNvSpPr txBox="1"/>
          <p:nvPr/>
        </p:nvSpPr>
        <p:spPr>
          <a:xfrm>
            <a:off x="14605000" y="1117600"/>
            <a:ext cx="2717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b="0" i="0" u="none" strike="noStrike" spc="100" dirty="0">
                <a:solidFill>
                  <a:srgbClr val="CACACA"/>
                </a:solidFill>
                <a:latin typeface="establish Retrosans"/>
              </a:rPr>
              <a:t>미니 프로젝트</a:t>
            </a:r>
            <a:r>
              <a:rPr lang="en-US" altLang="ko-KR" sz="1500" b="0" i="0" u="none" strike="noStrike" spc="100" dirty="0">
                <a:solidFill>
                  <a:srgbClr val="CACACA"/>
                </a:solidFill>
                <a:latin typeface="establish Retrosans"/>
              </a:rPr>
              <a:t>(Version 1.0)</a:t>
            </a:r>
            <a:endParaRPr lang="en-US" sz="1500" b="0" i="0" u="none" strike="noStrike" spc="100" dirty="0">
              <a:solidFill>
                <a:srgbClr val="CACACA"/>
              </a:solidFill>
              <a:latin typeface="establish Retrosans"/>
            </a:endParaRPr>
          </a:p>
        </p:txBody>
      </p:sp>
      <p:sp>
        <p:nvSpPr>
          <p:cNvPr id="32" name="TextBox 54">
            <a:extLst>
              <a:ext uri="{FF2B5EF4-FFF2-40B4-BE49-F238E27FC236}">
                <a16:creationId xmlns:a16="http://schemas.microsoft.com/office/drawing/2014/main" id="{1A3AD729-9CDE-06E3-EF5D-082636245FA7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establish Retrosans"/>
              </a:rPr>
              <a:t>2024.0</a:t>
            </a:r>
            <a:r>
              <a:rPr lang="en-US" sz="1500" spc="100" dirty="0">
                <a:solidFill>
                  <a:srgbClr val="2E3D4F"/>
                </a:solidFill>
                <a:latin typeface="establish Retrosans"/>
              </a:rPr>
              <a:t>7</a:t>
            </a:r>
            <a:endParaRPr lang="en-US" sz="1500" b="0" i="0" u="none" strike="noStrike" spc="100" dirty="0">
              <a:solidFill>
                <a:srgbClr val="2E3D4F"/>
              </a:solidFill>
              <a:latin typeface="establish Retrosans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5E5533A-2CD4-D3E0-A4ED-7C7DD065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2" name="TextBox 57">
            <a:extLst>
              <a:ext uri="{FF2B5EF4-FFF2-40B4-BE49-F238E27FC236}">
                <a16:creationId xmlns:a16="http://schemas.microsoft.com/office/drawing/2014/main" id="{2F493B16-67AB-778A-7A0D-6BBB20046CB1}"/>
              </a:ext>
            </a:extLst>
          </p:cNvPr>
          <p:cNvSpPr txBox="1"/>
          <p:nvPr/>
        </p:nvSpPr>
        <p:spPr>
          <a:xfrm>
            <a:off x="15678150" y="9728200"/>
            <a:ext cx="215265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940"/>
              </a:lnSpc>
            </a:pPr>
            <a:r>
              <a:rPr lang="en-US" altLang="ko-KR" sz="3200" spc="-400" dirty="0">
                <a:solidFill>
                  <a:srgbClr val="FFFFFF"/>
                </a:solidFill>
                <a:ea typeface="SB AggroOTF Light"/>
              </a:rPr>
              <a:t>1 / 22</a:t>
            </a:r>
            <a:endParaRPr lang="ko-KR" sz="32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1277600" y="1922182"/>
            <a:ext cx="6324600" cy="221801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68800" y="3606800"/>
            <a:ext cx="508000" cy="5080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03300" y="20066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개발 결과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1487150" y="2123140"/>
            <a:ext cx="5835650" cy="175636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확대 배율만큼 화소를 반복적으로 복사해서 사용해 쉽고 빠르게 확대와 </a:t>
            </a:r>
            <a:r>
              <a:rPr lang="ko-KR" altLang="en-US" sz="2200" b="0" i="0" u="none" strike="noStrike" spc="-100" dirty="0" err="1">
                <a:solidFill>
                  <a:srgbClr val="FFFFFF"/>
                </a:solidFill>
                <a:ea typeface="Elice DigitalBaeum OTF"/>
              </a:rPr>
              <a:t>보간이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 수행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0E4C9A03-4108-AFBF-8CF6-CA56C41852F9}"/>
              </a:ext>
            </a:extLst>
          </p:cNvPr>
          <p:cNvSpPr txBox="1"/>
          <p:nvPr/>
        </p:nvSpPr>
        <p:spPr>
          <a:xfrm>
            <a:off x="914400" y="49022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9B9EA0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58" name="TextBox 36">
            <a:extLst>
              <a:ext uri="{FF2B5EF4-FFF2-40B4-BE49-F238E27FC236}">
                <a16:creationId xmlns:a16="http://schemas.microsoft.com/office/drawing/2014/main" id="{E3792A60-9397-DA91-251E-A4912B367318}"/>
              </a:ext>
            </a:extLst>
          </p:cNvPr>
          <p:cNvSpPr txBox="1"/>
          <p:nvPr/>
        </p:nvSpPr>
        <p:spPr>
          <a:xfrm>
            <a:off x="914400" y="52705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02_development environment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27DD66CC-15C2-F36E-3176-47D1A92CC008}"/>
              </a:ext>
            </a:extLst>
          </p:cNvPr>
          <p:cNvSpPr txBox="1"/>
          <p:nvPr/>
        </p:nvSpPr>
        <p:spPr>
          <a:xfrm>
            <a:off x="9144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03_Singularity</a:t>
            </a:r>
          </a:p>
        </p:txBody>
      </p:sp>
      <p:sp>
        <p:nvSpPr>
          <p:cNvPr id="60" name="TextBox 38">
            <a:extLst>
              <a:ext uri="{FF2B5EF4-FFF2-40B4-BE49-F238E27FC236}">
                <a16:creationId xmlns:a16="http://schemas.microsoft.com/office/drawing/2014/main" id="{91D5FF02-7AA5-9988-3660-4CC65B89D8F8}"/>
              </a:ext>
            </a:extLst>
          </p:cNvPr>
          <p:cNvSpPr txBox="1"/>
          <p:nvPr/>
        </p:nvSpPr>
        <p:spPr>
          <a:xfrm>
            <a:off x="9144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E6FD72"/>
                </a:solidFill>
                <a:latin typeface="Pretendard Light"/>
              </a:rPr>
              <a:t>04_Development Results</a:t>
            </a:r>
          </a:p>
        </p:txBody>
      </p:sp>
      <p:sp>
        <p:nvSpPr>
          <p:cNvPr id="61" name="TextBox 39">
            <a:extLst>
              <a:ext uri="{FF2B5EF4-FFF2-40B4-BE49-F238E27FC236}">
                <a16:creationId xmlns:a16="http://schemas.microsoft.com/office/drawing/2014/main" id="{749B3D23-BF91-8759-2FE0-14AA29A2CD33}"/>
              </a:ext>
            </a:extLst>
          </p:cNvPr>
          <p:cNvSpPr txBox="1"/>
          <p:nvPr/>
        </p:nvSpPr>
        <p:spPr>
          <a:xfrm>
            <a:off x="9144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05_Feelings and limitations</a:t>
            </a:r>
          </a:p>
        </p:txBody>
      </p:sp>
      <p:sp>
        <p:nvSpPr>
          <p:cNvPr id="62" name="TextBox 40">
            <a:extLst>
              <a:ext uri="{FF2B5EF4-FFF2-40B4-BE49-F238E27FC236}">
                <a16:creationId xmlns:a16="http://schemas.microsoft.com/office/drawing/2014/main" id="{AC95C747-55B3-6EFE-0BDD-18807A911DBA}"/>
              </a:ext>
            </a:extLst>
          </p:cNvPr>
          <p:cNvSpPr txBox="1"/>
          <p:nvPr/>
        </p:nvSpPr>
        <p:spPr>
          <a:xfrm>
            <a:off x="914400" y="6899088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06_Future Development Direction</a:t>
            </a:r>
          </a:p>
        </p:txBody>
      </p:sp>
      <p:pic>
        <p:nvPicPr>
          <p:cNvPr id="63" name="Picture 14">
            <a:extLst>
              <a:ext uri="{FF2B5EF4-FFF2-40B4-BE49-F238E27FC236}">
                <a16:creationId xmlns:a16="http://schemas.microsoft.com/office/drawing/2014/main" id="{921F78CE-1D80-3840-F72A-3405223914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64" name="Picture 15">
            <a:extLst>
              <a:ext uri="{FF2B5EF4-FFF2-40B4-BE49-F238E27FC236}">
                <a16:creationId xmlns:a16="http://schemas.microsoft.com/office/drawing/2014/main" id="{8409AC11-C59B-70C3-8655-27CFE89ABC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65" name="Picture 16">
            <a:extLst>
              <a:ext uri="{FF2B5EF4-FFF2-40B4-BE49-F238E27FC236}">
                <a16:creationId xmlns:a16="http://schemas.microsoft.com/office/drawing/2014/main" id="{0FBBFAFB-A53F-3792-8DE5-191148ADB6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66" name="Picture 17">
            <a:extLst>
              <a:ext uri="{FF2B5EF4-FFF2-40B4-BE49-F238E27FC236}">
                <a16:creationId xmlns:a16="http://schemas.microsoft.com/office/drawing/2014/main" id="{0905A6E7-95C3-62DC-5A02-DD52B27A43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67" name="TextBox 53">
            <a:extLst>
              <a:ext uri="{FF2B5EF4-FFF2-40B4-BE49-F238E27FC236}">
                <a16:creationId xmlns:a16="http://schemas.microsoft.com/office/drawing/2014/main" id="{ACC5917E-88DE-2FD3-972F-61FFB53FF74E}"/>
              </a:ext>
            </a:extLst>
          </p:cNvPr>
          <p:cNvSpPr txBox="1"/>
          <p:nvPr/>
        </p:nvSpPr>
        <p:spPr>
          <a:xfrm>
            <a:off x="14605000" y="1117600"/>
            <a:ext cx="2717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b="0" i="0" u="none" strike="noStrike" spc="100" dirty="0">
                <a:solidFill>
                  <a:srgbClr val="CACACA"/>
                </a:solidFill>
                <a:latin typeface="establish Retrosans"/>
              </a:rPr>
              <a:t>미니 프로젝트</a:t>
            </a:r>
            <a:r>
              <a:rPr lang="en-US" altLang="ko-KR" sz="1500" b="0" i="0" u="none" strike="noStrike" spc="100" dirty="0">
                <a:solidFill>
                  <a:srgbClr val="CACACA"/>
                </a:solidFill>
                <a:latin typeface="establish Retrosans"/>
              </a:rPr>
              <a:t>(Version 1.0)</a:t>
            </a:r>
            <a:endParaRPr lang="en-US" sz="1500" b="0" i="0" u="none" strike="noStrike" spc="100" dirty="0">
              <a:solidFill>
                <a:srgbClr val="CACACA"/>
              </a:solidFill>
              <a:latin typeface="establish Retrosans"/>
            </a:endParaRPr>
          </a:p>
        </p:txBody>
      </p:sp>
      <p:sp>
        <p:nvSpPr>
          <p:cNvPr id="68" name="TextBox 54">
            <a:extLst>
              <a:ext uri="{FF2B5EF4-FFF2-40B4-BE49-F238E27FC236}">
                <a16:creationId xmlns:a16="http://schemas.microsoft.com/office/drawing/2014/main" id="{FBA8B12D-51DC-602B-EED0-A2B72914B673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establish Retrosans"/>
              </a:rPr>
              <a:t>2024.0</a:t>
            </a:r>
            <a:r>
              <a:rPr lang="en-US" sz="1500" spc="100" dirty="0">
                <a:solidFill>
                  <a:srgbClr val="2E3D4F"/>
                </a:solidFill>
                <a:latin typeface="establish Retrosans"/>
              </a:rPr>
              <a:t>7</a:t>
            </a:r>
            <a:endParaRPr lang="en-US" sz="1500" b="0" i="0" u="none" strike="noStrike" spc="100" dirty="0">
              <a:solidFill>
                <a:srgbClr val="2E3D4F"/>
              </a:solidFill>
              <a:latin typeface="establish Retrosans"/>
            </a:endParaRPr>
          </a:p>
        </p:txBody>
      </p:sp>
      <p:sp>
        <p:nvSpPr>
          <p:cNvPr id="16" name="TextBox 48">
            <a:extLst>
              <a:ext uri="{FF2B5EF4-FFF2-40B4-BE49-F238E27FC236}">
                <a16:creationId xmlns:a16="http://schemas.microsoft.com/office/drawing/2014/main" id="{9E748C40-2543-6652-740E-1A6F7046F32A}"/>
              </a:ext>
            </a:extLst>
          </p:cNvPr>
          <p:cNvSpPr txBox="1"/>
          <p:nvPr/>
        </p:nvSpPr>
        <p:spPr>
          <a:xfrm>
            <a:off x="4394200" y="1791820"/>
            <a:ext cx="6631215" cy="5184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확대</a:t>
            </a:r>
            <a:r>
              <a:rPr lang="en-US" altLang="ko-KR" sz="2200" b="0" i="0" u="none" strike="noStrike" spc="-100" dirty="0">
                <a:solidFill>
                  <a:srgbClr val="FFFFFF"/>
                </a:solidFill>
                <a:ea typeface="Elice DigitalBaeum OTF"/>
              </a:rPr>
              <a:t>(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포워딩</a:t>
            </a:r>
            <a:r>
              <a:rPr lang="en-US" altLang="ko-KR" sz="2200" b="0" i="0" u="none" strike="noStrike" spc="-100" dirty="0">
                <a:solidFill>
                  <a:srgbClr val="FFFFFF"/>
                </a:solidFill>
                <a:ea typeface="Elice DigitalBaeum OTF"/>
              </a:rPr>
              <a:t>)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8A52AFE-3BB5-3C53-D125-BB052997E56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12583" y="3585103"/>
            <a:ext cx="6144051" cy="5006721"/>
          </a:xfrm>
          <a:prstGeom prst="rect">
            <a:avLst/>
          </a:prstGeom>
        </p:spPr>
      </p:pic>
      <p:pic>
        <p:nvPicPr>
          <p:cNvPr id="36" name="Picture 23">
            <a:extLst>
              <a:ext uri="{FF2B5EF4-FFF2-40B4-BE49-F238E27FC236}">
                <a16:creationId xmlns:a16="http://schemas.microsoft.com/office/drawing/2014/main" id="{23952712-D9C1-291C-3A1C-CB82F0D07209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10861011" y="5449207"/>
            <a:ext cx="3240000" cy="3240000"/>
          </a:xfrm>
          <a:prstGeom prst="rect">
            <a:avLst/>
          </a:prstGeom>
        </p:spPr>
      </p:pic>
      <p:sp>
        <p:nvSpPr>
          <p:cNvPr id="37" name="TextBox 33">
            <a:extLst>
              <a:ext uri="{FF2B5EF4-FFF2-40B4-BE49-F238E27FC236}">
                <a16:creationId xmlns:a16="http://schemas.microsoft.com/office/drawing/2014/main" id="{B3E0D939-25C9-F05C-4CA0-2058E3C3EC2F}"/>
              </a:ext>
            </a:extLst>
          </p:cNvPr>
          <p:cNvSpPr txBox="1"/>
          <p:nvPr/>
        </p:nvSpPr>
        <p:spPr>
          <a:xfrm>
            <a:off x="11566611" y="4934964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원본</a:t>
            </a:r>
            <a:endParaRPr lang="en-US" sz="1900" b="0" i="0" u="none" strike="noStrike" spc="100" dirty="0">
              <a:solidFill>
                <a:srgbClr val="FFFFFF"/>
              </a:solidFill>
              <a:latin typeface="establish Retrosans" panose="00000500000000000000" pitchFamily="2" charset="-127"/>
              <a:ea typeface="establish Retrosans" panose="00000500000000000000" pitchFamily="2" charset="-127"/>
            </a:endParaRPr>
          </a:p>
        </p:txBody>
      </p:sp>
      <p:pic>
        <p:nvPicPr>
          <p:cNvPr id="38" name="Picture 23">
            <a:extLst>
              <a:ext uri="{FF2B5EF4-FFF2-40B4-BE49-F238E27FC236}">
                <a16:creationId xmlns:a16="http://schemas.microsoft.com/office/drawing/2014/main" id="{6D5F78B3-9342-7F9B-E219-877236B2B943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14406493" y="5418788"/>
            <a:ext cx="3240000" cy="3240000"/>
          </a:xfrm>
          <a:prstGeom prst="rect">
            <a:avLst/>
          </a:prstGeom>
        </p:spPr>
      </p:pic>
      <p:sp>
        <p:nvSpPr>
          <p:cNvPr id="39" name="TextBox 33">
            <a:extLst>
              <a:ext uri="{FF2B5EF4-FFF2-40B4-BE49-F238E27FC236}">
                <a16:creationId xmlns:a16="http://schemas.microsoft.com/office/drawing/2014/main" id="{4208F9BA-FA3A-A024-68F6-B376F4504BEB}"/>
              </a:ext>
            </a:extLst>
          </p:cNvPr>
          <p:cNvSpPr txBox="1"/>
          <p:nvPr/>
        </p:nvSpPr>
        <p:spPr>
          <a:xfrm>
            <a:off x="15109904" y="4953000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결과</a:t>
            </a:r>
            <a:endParaRPr lang="en-US" altLang="ko-KR" sz="1900" b="0" i="0" u="none" strike="noStrike" spc="100" dirty="0">
              <a:solidFill>
                <a:srgbClr val="FFFFFF"/>
              </a:solidFill>
              <a:latin typeface="establish Retrosans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F883013-72B3-7F96-979F-48A001EF008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61011" y="5448129"/>
            <a:ext cx="3240000" cy="321488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A309E99-90A0-A97B-346E-1AA718C188B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249400" y="5762171"/>
            <a:ext cx="3497443" cy="2499008"/>
          </a:xfrm>
          <a:prstGeom prst="rect">
            <a:avLst/>
          </a:prstGeom>
        </p:spPr>
      </p:pic>
      <p:sp>
        <p:nvSpPr>
          <p:cNvPr id="51" name="슬라이드 번호 개체 틀 50">
            <a:extLst>
              <a:ext uri="{FF2B5EF4-FFF2-40B4-BE49-F238E27FC236}">
                <a16:creationId xmlns:a16="http://schemas.microsoft.com/office/drawing/2014/main" id="{B4D659E4-E12E-D207-7D66-F0EF1C44D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9" name="TextBox 57">
            <a:extLst>
              <a:ext uri="{FF2B5EF4-FFF2-40B4-BE49-F238E27FC236}">
                <a16:creationId xmlns:a16="http://schemas.microsoft.com/office/drawing/2014/main" id="{7ABEA895-D252-2202-CAFD-063978A3783D}"/>
              </a:ext>
            </a:extLst>
          </p:cNvPr>
          <p:cNvSpPr txBox="1"/>
          <p:nvPr/>
        </p:nvSpPr>
        <p:spPr>
          <a:xfrm>
            <a:off x="15678150" y="9728200"/>
            <a:ext cx="215265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940"/>
              </a:lnSpc>
            </a:pPr>
            <a:r>
              <a:rPr lang="en-US" altLang="ko-KR" sz="3200" spc="-400" dirty="0">
                <a:solidFill>
                  <a:srgbClr val="FFFFFF"/>
                </a:solidFill>
                <a:ea typeface="SB AggroOTF Light"/>
              </a:rPr>
              <a:t>10 / 22</a:t>
            </a:r>
            <a:endParaRPr lang="ko-KR" sz="32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9733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1277600" y="1922182"/>
            <a:ext cx="6324600" cy="221801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68800" y="3606800"/>
            <a:ext cx="508000" cy="5080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03300" y="20066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개발 결과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1487150" y="2123140"/>
            <a:ext cx="5835650" cy="16995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원시 영상을 </a:t>
            </a:r>
            <a:r>
              <a:rPr lang="en-US" altLang="ko-KR" sz="2200" b="0" i="0" u="none" strike="noStrike" spc="-100" dirty="0">
                <a:solidFill>
                  <a:srgbClr val="FFFFFF"/>
                </a:solidFill>
                <a:ea typeface="Elice DigitalBaeum OTF"/>
              </a:rPr>
              <a:t>2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배로 확대한 뒤 </a:t>
            </a:r>
            <a:r>
              <a:rPr lang="ko-KR" altLang="en-US" sz="2200" b="0" i="0" u="none" strike="noStrike" spc="-100" dirty="0" err="1">
                <a:solidFill>
                  <a:srgbClr val="FFFFFF"/>
                </a:solidFill>
                <a:ea typeface="Elice DigitalBaeum OTF"/>
              </a:rPr>
              <a:t>빈화소에는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 양선형 </a:t>
            </a:r>
            <a:r>
              <a:rPr lang="ko-KR" altLang="en-US" sz="2200" b="0" i="0" u="none" strike="noStrike" spc="-100" dirty="0" err="1">
                <a:solidFill>
                  <a:srgbClr val="FFFFFF"/>
                </a:solidFill>
                <a:ea typeface="Elice DigitalBaeum OTF"/>
              </a:rPr>
              <a:t>보간법을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 </a:t>
            </a:r>
            <a:r>
              <a:rPr lang="ko-KR" altLang="en-US" sz="2200" b="0" i="0" u="none" strike="noStrike" spc="-100" dirty="0" err="1">
                <a:solidFill>
                  <a:srgbClr val="FFFFFF"/>
                </a:solidFill>
                <a:ea typeface="Elice DigitalBaeum OTF"/>
              </a:rPr>
              <a:t>적용한것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0E4C9A03-4108-AFBF-8CF6-CA56C41852F9}"/>
              </a:ext>
            </a:extLst>
          </p:cNvPr>
          <p:cNvSpPr txBox="1"/>
          <p:nvPr/>
        </p:nvSpPr>
        <p:spPr>
          <a:xfrm>
            <a:off x="914400" y="49022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9B9EA0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58" name="TextBox 36">
            <a:extLst>
              <a:ext uri="{FF2B5EF4-FFF2-40B4-BE49-F238E27FC236}">
                <a16:creationId xmlns:a16="http://schemas.microsoft.com/office/drawing/2014/main" id="{E3792A60-9397-DA91-251E-A4912B367318}"/>
              </a:ext>
            </a:extLst>
          </p:cNvPr>
          <p:cNvSpPr txBox="1"/>
          <p:nvPr/>
        </p:nvSpPr>
        <p:spPr>
          <a:xfrm>
            <a:off x="914400" y="52705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02_development environment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27DD66CC-15C2-F36E-3176-47D1A92CC008}"/>
              </a:ext>
            </a:extLst>
          </p:cNvPr>
          <p:cNvSpPr txBox="1"/>
          <p:nvPr/>
        </p:nvSpPr>
        <p:spPr>
          <a:xfrm>
            <a:off x="9144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03_Singularity</a:t>
            </a:r>
          </a:p>
        </p:txBody>
      </p:sp>
      <p:sp>
        <p:nvSpPr>
          <p:cNvPr id="60" name="TextBox 38">
            <a:extLst>
              <a:ext uri="{FF2B5EF4-FFF2-40B4-BE49-F238E27FC236}">
                <a16:creationId xmlns:a16="http://schemas.microsoft.com/office/drawing/2014/main" id="{91D5FF02-7AA5-9988-3660-4CC65B89D8F8}"/>
              </a:ext>
            </a:extLst>
          </p:cNvPr>
          <p:cNvSpPr txBox="1"/>
          <p:nvPr/>
        </p:nvSpPr>
        <p:spPr>
          <a:xfrm>
            <a:off x="9144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E6FD72"/>
                </a:solidFill>
                <a:latin typeface="Pretendard Light"/>
              </a:rPr>
              <a:t>04_Development Results</a:t>
            </a:r>
          </a:p>
        </p:txBody>
      </p:sp>
      <p:sp>
        <p:nvSpPr>
          <p:cNvPr id="61" name="TextBox 39">
            <a:extLst>
              <a:ext uri="{FF2B5EF4-FFF2-40B4-BE49-F238E27FC236}">
                <a16:creationId xmlns:a16="http://schemas.microsoft.com/office/drawing/2014/main" id="{749B3D23-BF91-8759-2FE0-14AA29A2CD33}"/>
              </a:ext>
            </a:extLst>
          </p:cNvPr>
          <p:cNvSpPr txBox="1"/>
          <p:nvPr/>
        </p:nvSpPr>
        <p:spPr>
          <a:xfrm>
            <a:off x="9144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05_Feelings and limitations</a:t>
            </a:r>
          </a:p>
        </p:txBody>
      </p:sp>
      <p:sp>
        <p:nvSpPr>
          <p:cNvPr id="62" name="TextBox 40">
            <a:extLst>
              <a:ext uri="{FF2B5EF4-FFF2-40B4-BE49-F238E27FC236}">
                <a16:creationId xmlns:a16="http://schemas.microsoft.com/office/drawing/2014/main" id="{AC95C747-55B3-6EFE-0BDD-18807A911DBA}"/>
              </a:ext>
            </a:extLst>
          </p:cNvPr>
          <p:cNvSpPr txBox="1"/>
          <p:nvPr/>
        </p:nvSpPr>
        <p:spPr>
          <a:xfrm>
            <a:off x="914400" y="6899088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06_Future Development Direction</a:t>
            </a:r>
          </a:p>
        </p:txBody>
      </p:sp>
      <p:pic>
        <p:nvPicPr>
          <p:cNvPr id="63" name="Picture 14">
            <a:extLst>
              <a:ext uri="{FF2B5EF4-FFF2-40B4-BE49-F238E27FC236}">
                <a16:creationId xmlns:a16="http://schemas.microsoft.com/office/drawing/2014/main" id="{921F78CE-1D80-3840-F72A-3405223914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64" name="Picture 15">
            <a:extLst>
              <a:ext uri="{FF2B5EF4-FFF2-40B4-BE49-F238E27FC236}">
                <a16:creationId xmlns:a16="http://schemas.microsoft.com/office/drawing/2014/main" id="{8409AC11-C59B-70C3-8655-27CFE89ABC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65" name="Picture 16">
            <a:extLst>
              <a:ext uri="{FF2B5EF4-FFF2-40B4-BE49-F238E27FC236}">
                <a16:creationId xmlns:a16="http://schemas.microsoft.com/office/drawing/2014/main" id="{0FBBFAFB-A53F-3792-8DE5-191148ADB6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66" name="Picture 17">
            <a:extLst>
              <a:ext uri="{FF2B5EF4-FFF2-40B4-BE49-F238E27FC236}">
                <a16:creationId xmlns:a16="http://schemas.microsoft.com/office/drawing/2014/main" id="{0905A6E7-95C3-62DC-5A02-DD52B27A43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67" name="TextBox 53">
            <a:extLst>
              <a:ext uri="{FF2B5EF4-FFF2-40B4-BE49-F238E27FC236}">
                <a16:creationId xmlns:a16="http://schemas.microsoft.com/office/drawing/2014/main" id="{ACC5917E-88DE-2FD3-972F-61FFB53FF74E}"/>
              </a:ext>
            </a:extLst>
          </p:cNvPr>
          <p:cNvSpPr txBox="1"/>
          <p:nvPr/>
        </p:nvSpPr>
        <p:spPr>
          <a:xfrm>
            <a:off x="14605000" y="1117600"/>
            <a:ext cx="2717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b="0" i="0" u="none" strike="noStrike" spc="100" dirty="0">
                <a:solidFill>
                  <a:srgbClr val="CACACA"/>
                </a:solidFill>
                <a:latin typeface="establish Retrosans"/>
              </a:rPr>
              <a:t>미니 프로젝트</a:t>
            </a:r>
            <a:r>
              <a:rPr lang="en-US" altLang="ko-KR" sz="1500" b="0" i="0" u="none" strike="noStrike" spc="100" dirty="0">
                <a:solidFill>
                  <a:srgbClr val="CACACA"/>
                </a:solidFill>
                <a:latin typeface="establish Retrosans"/>
              </a:rPr>
              <a:t>(Version 1.0)</a:t>
            </a:r>
            <a:endParaRPr lang="en-US" sz="1500" b="0" i="0" u="none" strike="noStrike" spc="100" dirty="0">
              <a:solidFill>
                <a:srgbClr val="CACACA"/>
              </a:solidFill>
              <a:latin typeface="establish Retrosans"/>
            </a:endParaRPr>
          </a:p>
        </p:txBody>
      </p:sp>
      <p:sp>
        <p:nvSpPr>
          <p:cNvPr id="68" name="TextBox 54">
            <a:extLst>
              <a:ext uri="{FF2B5EF4-FFF2-40B4-BE49-F238E27FC236}">
                <a16:creationId xmlns:a16="http://schemas.microsoft.com/office/drawing/2014/main" id="{FBA8B12D-51DC-602B-EED0-A2B72914B673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establish Retrosans"/>
              </a:rPr>
              <a:t>2024.0</a:t>
            </a:r>
            <a:r>
              <a:rPr lang="en-US" sz="1500" spc="100" dirty="0">
                <a:solidFill>
                  <a:srgbClr val="2E3D4F"/>
                </a:solidFill>
                <a:latin typeface="establish Retrosans"/>
              </a:rPr>
              <a:t>7</a:t>
            </a:r>
            <a:endParaRPr lang="en-US" sz="1500" b="0" i="0" u="none" strike="noStrike" spc="100" dirty="0">
              <a:solidFill>
                <a:srgbClr val="2E3D4F"/>
              </a:solidFill>
              <a:latin typeface="establish Retrosans"/>
            </a:endParaRPr>
          </a:p>
        </p:txBody>
      </p:sp>
      <p:sp>
        <p:nvSpPr>
          <p:cNvPr id="16" name="TextBox 48">
            <a:extLst>
              <a:ext uri="{FF2B5EF4-FFF2-40B4-BE49-F238E27FC236}">
                <a16:creationId xmlns:a16="http://schemas.microsoft.com/office/drawing/2014/main" id="{9E748C40-2543-6652-740E-1A6F7046F32A}"/>
              </a:ext>
            </a:extLst>
          </p:cNvPr>
          <p:cNvSpPr txBox="1"/>
          <p:nvPr/>
        </p:nvSpPr>
        <p:spPr>
          <a:xfrm>
            <a:off x="4394200" y="1791820"/>
            <a:ext cx="6631215" cy="5184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확대</a:t>
            </a:r>
            <a:r>
              <a:rPr lang="en-US" altLang="ko-KR" sz="2200" b="0" i="0" u="none" strike="noStrike" spc="-100" dirty="0">
                <a:solidFill>
                  <a:srgbClr val="FFFFFF"/>
                </a:solidFill>
                <a:ea typeface="Elice DigitalBaeum OTF"/>
              </a:rPr>
              <a:t>(</a:t>
            </a:r>
            <a:r>
              <a:rPr lang="ko-KR" altLang="en-US" sz="2200" spc="-100" dirty="0" err="1">
                <a:solidFill>
                  <a:srgbClr val="FFFFFF"/>
                </a:solidFill>
                <a:ea typeface="Elice DigitalBaeum OTF"/>
              </a:rPr>
              <a:t>백워딩</a:t>
            </a:r>
            <a:r>
              <a:rPr lang="en-US" altLang="ko-KR" sz="2200" spc="-100" dirty="0">
                <a:solidFill>
                  <a:srgbClr val="FFFFFF"/>
                </a:solidFill>
                <a:ea typeface="Elice DigitalBaeum OTF"/>
              </a:rPr>
              <a:t>)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2003B96-4534-D376-5535-7972B3D7B86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77564" y="3606800"/>
            <a:ext cx="5866363" cy="4787900"/>
          </a:xfrm>
          <a:prstGeom prst="rect">
            <a:avLst/>
          </a:prstGeom>
        </p:spPr>
      </p:pic>
      <p:pic>
        <p:nvPicPr>
          <p:cNvPr id="27" name="Picture 23">
            <a:extLst>
              <a:ext uri="{FF2B5EF4-FFF2-40B4-BE49-F238E27FC236}">
                <a16:creationId xmlns:a16="http://schemas.microsoft.com/office/drawing/2014/main" id="{A8950D64-DD6A-3F9A-CE9D-FBBC0685390F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10861011" y="5449207"/>
            <a:ext cx="3240000" cy="3240000"/>
          </a:xfrm>
          <a:prstGeom prst="rect">
            <a:avLst/>
          </a:prstGeom>
        </p:spPr>
      </p:pic>
      <p:sp>
        <p:nvSpPr>
          <p:cNvPr id="28" name="TextBox 33">
            <a:extLst>
              <a:ext uri="{FF2B5EF4-FFF2-40B4-BE49-F238E27FC236}">
                <a16:creationId xmlns:a16="http://schemas.microsoft.com/office/drawing/2014/main" id="{4B4EB297-FBFE-C02C-A157-565B4C032F4A}"/>
              </a:ext>
            </a:extLst>
          </p:cNvPr>
          <p:cNvSpPr txBox="1"/>
          <p:nvPr/>
        </p:nvSpPr>
        <p:spPr>
          <a:xfrm>
            <a:off x="11566611" y="4934964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원본</a:t>
            </a:r>
            <a:endParaRPr lang="en-US" sz="1900" b="0" i="0" u="none" strike="noStrike" spc="100" dirty="0">
              <a:solidFill>
                <a:srgbClr val="FFFFFF"/>
              </a:solidFill>
              <a:latin typeface="establish Retrosans" panose="00000500000000000000" pitchFamily="2" charset="-127"/>
              <a:ea typeface="establish Retrosans" panose="00000500000000000000" pitchFamily="2" charset="-127"/>
            </a:endParaRPr>
          </a:p>
        </p:txBody>
      </p:sp>
      <p:pic>
        <p:nvPicPr>
          <p:cNvPr id="30" name="Picture 23">
            <a:extLst>
              <a:ext uri="{FF2B5EF4-FFF2-40B4-BE49-F238E27FC236}">
                <a16:creationId xmlns:a16="http://schemas.microsoft.com/office/drawing/2014/main" id="{71558E3D-50AE-7233-15A8-A13256A4A303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14406493" y="5418788"/>
            <a:ext cx="3240000" cy="3240000"/>
          </a:xfrm>
          <a:prstGeom prst="rect">
            <a:avLst/>
          </a:prstGeom>
        </p:spPr>
      </p:pic>
      <p:sp>
        <p:nvSpPr>
          <p:cNvPr id="31" name="TextBox 33">
            <a:extLst>
              <a:ext uri="{FF2B5EF4-FFF2-40B4-BE49-F238E27FC236}">
                <a16:creationId xmlns:a16="http://schemas.microsoft.com/office/drawing/2014/main" id="{1AC4382E-B5F0-CC2E-94EF-FFCBD73DCDE2}"/>
              </a:ext>
            </a:extLst>
          </p:cNvPr>
          <p:cNvSpPr txBox="1"/>
          <p:nvPr/>
        </p:nvSpPr>
        <p:spPr>
          <a:xfrm>
            <a:off x="15109904" y="4953000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결과</a:t>
            </a:r>
            <a:endParaRPr lang="en-US" altLang="ko-KR" sz="1900" b="0" i="0" u="none" strike="noStrike" spc="100" dirty="0">
              <a:solidFill>
                <a:srgbClr val="FFFFFF"/>
              </a:solidFill>
              <a:latin typeface="establish Retrosan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CFA2806-B342-5F6F-20DF-B7A38915266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61011" y="5448129"/>
            <a:ext cx="3240000" cy="321488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525F8C2-D36C-E3D0-61F9-F354053C7D6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344303" y="5647765"/>
            <a:ext cx="3360001" cy="2551323"/>
          </a:xfrm>
          <a:prstGeom prst="rect">
            <a:avLst/>
          </a:prstGeom>
        </p:spPr>
      </p:pic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A8C38C00-9292-E454-19B4-F4A544EAD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9" name="TextBox 57">
            <a:extLst>
              <a:ext uri="{FF2B5EF4-FFF2-40B4-BE49-F238E27FC236}">
                <a16:creationId xmlns:a16="http://schemas.microsoft.com/office/drawing/2014/main" id="{0068FE3D-0FF0-F49D-5AE7-4C89C0596B72}"/>
              </a:ext>
            </a:extLst>
          </p:cNvPr>
          <p:cNvSpPr txBox="1"/>
          <p:nvPr/>
        </p:nvSpPr>
        <p:spPr>
          <a:xfrm>
            <a:off x="15678150" y="9728200"/>
            <a:ext cx="215265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940"/>
              </a:lnSpc>
            </a:pPr>
            <a:r>
              <a:rPr lang="en-US" altLang="ko-KR" sz="3200" spc="-400" dirty="0">
                <a:solidFill>
                  <a:srgbClr val="FFFFFF"/>
                </a:solidFill>
                <a:ea typeface="SB AggroOTF Light"/>
              </a:rPr>
              <a:t>1 1/ 22</a:t>
            </a:r>
            <a:endParaRPr lang="ko-KR" sz="32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2689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1277600" y="1922182"/>
            <a:ext cx="6324600" cy="221801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68800" y="3606800"/>
            <a:ext cx="508000" cy="5080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03300" y="20066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개발 결과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1487150" y="2123140"/>
            <a:ext cx="5835650" cy="92037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영상을 임의의 방향으로 특정한 각도 </a:t>
            </a:r>
            <a:r>
              <a:rPr lang="en-US" altLang="ko-KR" sz="2200" b="0" i="0" u="none" strike="noStrike" spc="-100" dirty="0">
                <a:solidFill>
                  <a:srgbClr val="FFFFFF"/>
                </a:solidFill>
                <a:ea typeface="Elice DigitalBaeum OTF"/>
              </a:rPr>
              <a:t>θ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만큼 회전시키는 것</a:t>
            </a:r>
            <a:r>
              <a:rPr lang="en-US" altLang="ko-KR" sz="2200" spc="-100" dirty="0">
                <a:solidFill>
                  <a:srgbClr val="FFFFFF"/>
                </a:solidFill>
                <a:ea typeface="Elice DigitalBaeum OTF"/>
              </a:rPr>
              <a:t>, 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역방향 사상을 고려한 공식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0E4C9A03-4108-AFBF-8CF6-CA56C41852F9}"/>
              </a:ext>
            </a:extLst>
          </p:cNvPr>
          <p:cNvSpPr txBox="1"/>
          <p:nvPr/>
        </p:nvSpPr>
        <p:spPr>
          <a:xfrm>
            <a:off x="914400" y="49022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9B9EA0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58" name="TextBox 36">
            <a:extLst>
              <a:ext uri="{FF2B5EF4-FFF2-40B4-BE49-F238E27FC236}">
                <a16:creationId xmlns:a16="http://schemas.microsoft.com/office/drawing/2014/main" id="{E3792A60-9397-DA91-251E-A4912B367318}"/>
              </a:ext>
            </a:extLst>
          </p:cNvPr>
          <p:cNvSpPr txBox="1"/>
          <p:nvPr/>
        </p:nvSpPr>
        <p:spPr>
          <a:xfrm>
            <a:off x="914400" y="52705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02_development environment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27DD66CC-15C2-F36E-3176-47D1A92CC008}"/>
              </a:ext>
            </a:extLst>
          </p:cNvPr>
          <p:cNvSpPr txBox="1"/>
          <p:nvPr/>
        </p:nvSpPr>
        <p:spPr>
          <a:xfrm>
            <a:off x="9144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03_Singularity</a:t>
            </a:r>
          </a:p>
        </p:txBody>
      </p:sp>
      <p:sp>
        <p:nvSpPr>
          <p:cNvPr id="60" name="TextBox 38">
            <a:extLst>
              <a:ext uri="{FF2B5EF4-FFF2-40B4-BE49-F238E27FC236}">
                <a16:creationId xmlns:a16="http://schemas.microsoft.com/office/drawing/2014/main" id="{91D5FF02-7AA5-9988-3660-4CC65B89D8F8}"/>
              </a:ext>
            </a:extLst>
          </p:cNvPr>
          <p:cNvSpPr txBox="1"/>
          <p:nvPr/>
        </p:nvSpPr>
        <p:spPr>
          <a:xfrm>
            <a:off x="9144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E6FD72"/>
                </a:solidFill>
                <a:latin typeface="Pretendard Light"/>
              </a:rPr>
              <a:t>04_Development Results</a:t>
            </a:r>
          </a:p>
        </p:txBody>
      </p:sp>
      <p:sp>
        <p:nvSpPr>
          <p:cNvPr id="61" name="TextBox 39">
            <a:extLst>
              <a:ext uri="{FF2B5EF4-FFF2-40B4-BE49-F238E27FC236}">
                <a16:creationId xmlns:a16="http://schemas.microsoft.com/office/drawing/2014/main" id="{749B3D23-BF91-8759-2FE0-14AA29A2CD33}"/>
              </a:ext>
            </a:extLst>
          </p:cNvPr>
          <p:cNvSpPr txBox="1"/>
          <p:nvPr/>
        </p:nvSpPr>
        <p:spPr>
          <a:xfrm>
            <a:off x="9144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05_Feelings and limitations</a:t>
            </a:r>
          </a:p>
        </p:txBody>
      </p:sp>
      <p:sp>
        <p:nvSpPr>
          <p:cNvPr id="62" name="TextBox 40">
            <a:extLst>
              <a:ext uri="{FF2B5EF4-FFF2-40B4-BE49-F238E27FC236}">
                <a16:creationId xmlns:a16="http://schemas.microsoft.com/office/drawing/2014/main" id="{AC95C747-55B3-6EFE-0BDD-18807A911DBA}"/>
              </a:ext>
            </a:extLst>
          </p:cNvPr>
          <p:cNvSpPr txBox="1"/>
          <p:nvPr/>
        </p:nvSpPr>
        <p:spPr>
          <a:xfrm>
            <a:off x="914400" y="6899088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06_Future Development Direction</a:t>
            </a:r>
          </a:p>
        </p:txBody>
      </p:sp>
      <p:pic>
        <p:nvPicPr>
          <p:cNvPr id="63" name="Picture 14">
            <a:extLst>
              <a:ext uri="{FF2B5EF4-FFF2-40B4-BE49-F238E27FC236}">
                <a16:creationId xmlns:a16="http://schemas.microsoft.com/office/drawing/2014/main" id="{921F78CE-1D80-3840-F72A-3405223914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64" name="Picture 15">
            <a:extLst>
              <a:ext uri="{FF2B5EF4-FFF2-40B4-BE49-F238E27FC236}">
                <a16:creationId xmlns:a16="http://schemas.microsoft.com/office/drawing/2014/main" id="{8409AC11-C59B-70C3-8655-27CFE89ABC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65" name="Picture 16">
            <a:extLst>
              <a:ext uri="{FF2B5EF4-FFF2-40B4-BE49-F238E27FC236}">
                <a16:creationId xmlns:a16="http://schemas.microsoft.com/office/drawing/2014/main" id="{0FBBFAFB-A53F-3792-8DE5-191148ADB6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66" name="Picture 17">
            <a:extLst>
              <a:ext uri="{FF2B5EF4-FFF2-40B4-BE49-F238E27FC236}">
                <a16:creationId xmlns:a16="http://schemas.microsoft.com/office/drawing/2014/main" id="{0905A6E7-95C3-62DC-5A02-DD52B27A43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67" name="TextBox 53">
            <a:extLst>
              <a:ext uri="{FF2B5EF4-FFF2-40B4-BE49-F238E27FC236}">
                <a16:creationId xmlns:a16="http://schemas.microsoft.com/office/drawing/2014/main" id="{ACC5917E-88DE-2FD3-972F-61FFB53FF74E}"/>
              </a:ext>
            </a:extLst>
          </p:cNvPr>
          <p:cNvSpPr txBox="1"/>
          <p:nvPr/>
        </p:nvSpPr>
        <p:spPr>
          <a:xfrm>
            <a:off x="14605000" y="1117600"/>
            <a:ext cx="2717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b="0" i="0" u="none" strike="noStrike" spc="100" dirty="0">
                <a:solidFill>
                  <a:srgbClr val="CACACA"/>
                </a:solidFill>
                <a:latin typeface="establish Retrosans"/>
              </a:rPr>
              <a:t>미니 프로젝트</a:t>
            </a:r>
            <a:r>
              <a:rPr lang="en-US" altLang="ko-KR" sz="1500" b="0" i="0" u="none" strike="noStrike" spc="100" dirty="0">
                <a:solidFill>
                  <a:srgbClr val="CACACA"/>
                </a:solidFill>
                <a:latin typeface="establish Retrosans"/>
              </a:rPr>
              <a:t>(Version 1.0)</a:t>
            </a:r>
            <a:endParaRPr lang="en-US" sz="1500" b="0" i="0" u="none" strike="noStrike" spc="100" dirty="0">
              <a:solidFill>
                <a:srgbClr val="CACACA"/>
              </a:solidFill>
              <a:latin typeface="establish Retrosans"/>
            </a:endParaRPr>
          </a:p>
        </p:txBody>
      </p:sp>
      <p:sp>
        <p:nvSpPr>
          <p:cNvPr id="68" name="TextBox 54">
            <a:extLst>
              <a:ext uri="{FF2B5EF4-FFF2-40B4-BE49-F238E27FC236}">
                <a16:creationId xmlns:a16="http://schemas.microsoft.com/office/drawing/2014/main" id="{FBA8B12D-51DC-602B-EED0-A2B72914B673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establish Retrosans"/>
              </a:rPr>
              <a:t>2024.0</a:t>
            </a:r>
            <a:r>
              <a:rPr lang="en-US" sz="1500" spc="100" dirty="0">
                <a:solidFill>
                  <a:srgbClr val="2E3D4F"/>
                </a:solidFill>
                <a:latin typeface="establish Retrosans"/>
              </a:rPr>
              <a:t>7</a:t>
            </a:r>
            <a:endParaRPr lang="en-US" sz="1500" b="0" i="0" u="none" strike="noStrike" spc="100" dirty="0">
              <a:solidFill>
                <a:srgbClr val="2E3D4F"/>
              </a:solidFill>
              <a:latin typeface="establish Retrosans"/>
            </a:endParaRPr>
          </a:p>
        </p:txBody>
      </p:sp>
      <p:sp>
        <p:nvSpPr>
          <p:cNvPr id="16" name="TextBox 48">
            <a:extLst>
              <a:ext uri="{FF2B5EF4-FFF2-40B4-BE49-F238E27FC236}">
                <a16:creationId xmlns:a16="http://schemas.microsoft.com/office/drawing/2014/main" id="{9E748C40-2543-6652-740E-1A6F7046F32A}"/>
              </a:ext>
            </a:extLst>
          </p:cNvPr>
          <p:cNvSpPr txBox="1"/>
          <p:nvPr/>
        </p:nvSpPr>
        <p:spPr>
          <a:xfrm>
            <a:off x="4394200" y="1791820"/>
            <a:ext cx="6631215" cy="5184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회전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CB34F74-24E9-BB84-02AC-C814C5CA9D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37866" y="2729490"/>
            <a:ext cx="5715798" cy="6439799"/>
          </a:xfrm>
          <a:prstGeom prst="rect">
            <a:avLst/>
          </a:prstGeom>
        </p:spPr>
      </p:pic>
      <p:pic>
        <p:nvPicPr>
          <p:cNvPr id="30" name="Picture 23">
            <a:extLst>
              <a:ext uri="{FF2B5EF4-FFF2-40B4-BE49-F238E27FC236}">
                <a16:creationId xmlns:a16="http://schemas.microsoft.com/office/drawing/2014/main" id="{EB1B6B61-E0E9-861A-C209-3B6C5AFFD160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10861011" y="5449207"/>
            <a:ext cx="3240000" cy="3240000"/>
          </a:xfrm>
          <a:prstGeom prst="rect">
            <a:avLst/>
          </a:prstGeom>
        </p:spPr>
      </p:pic>
      <p:sp>
        <p:nvSpPr>
          <p:cNvPr id="31" name="TextBox 33">
            <a:extLst>
              <a:ext uri="{FF2B5EF4-FFF2-40B4-BE49-F238E27FC236}">
                <a16:creationId xmlns:a16="http://schemas.microsoft.com/office/drawing/2014/main" id="{180F7E55-4300-E0A6-95EF-D46D821E8D6F}"/>
              </a:ext>
            </a:extLst>
          </p:cNvPr>
          <p:cNvSpPr txBox="1"/>
          <p:nvPr/>
        </p:nvSpPr>
        <p:spPr>
          <a:xfrm>
            <a:off x="11566611" y="4934964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원본</a:t>
            </a:r>
            <a:endParaRPr lang="en-US" sz="1900" b="0" i="0" u="none" strike="noStrike" spc="100" dirty="0">
              <a:solidFill>
                <a:srgbClr val="FFFFFF"/>
              </a:solidFill>
              <a:latin typeface="establish Retrosans" panose="00000500000000000000" pitchFamily="2" charset="-127"/>
              <a:ea typeface="establish Retrosans" panose="00000500000000000000" pitchFamily="2" charset="-127"/>
            </a:endParaRPr>
          </a:p>
        </p:txBody>
      </p:sp>
      <p:pic>
        <p:nvPicPr>
          <p:cNvPr id="32" name="Picture 23">
            <a:extLst>
              <a:ext uri="{FF2B5EF4-FFF2-40B4-BE49-F238E27FC236}">
                <a16:creationId xmlns:a16="http://schemas.microsoft.com/office/drawing/2014/main" id="{8B542E36-EF86-ADDE-4555-FA40B71CBC94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14406493" y="5418788"/>
            <a:ext cx="3240000" cy="3240000"/>
          </a:xfrm>
          <a:prstGeom prst="rect">
            <a:avLst/>
          </a:prstGeom>
        </p:spPr>
      </p:pic>
      <p:sp>
        <p:nvSpPr>
          <p:cNvPr id="33" name="TextBox 33">
            <a:extLst>
              <a:ext uri="{FF2B5EF4-FFF2-40B4-BE49-F238E27FC236}">
                <a16:creationId xmlns:a16="http://schemas.microsoft.com/office/drawing/2014/main" id="{180E88A6-147D-BA98-1ED1-7CA9AA060FAA}"/>
              </a:ext>
            </a:extLst>
          </p:cNvPr>
          <p:cNvSpPr txBox="1"/>
          <p:nvPr/>
        </p:nvSpPr>
        <p:spPr>
          <a:xfrm>
            <a:off x="15109904" y="4953000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결과</a:t>
            </a:r>
            <a:endParaRPr lang="en-US" altLang="ko-KR" sz="1900" b="0" i="0" u="none" strike="noStrike" spc="100" dirty="0">
              <a:solidFill>
                <a:srgbClr val="FFFFFF"/>
              </a:solidFill>
              <a:latin typeface="establish Retrosans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56CFA27-E2D7-91EA-5275-497D004125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61011" y="5448129"/>
            <a:ext cx="3240000" cy="321488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F451255-E145-3A53-BFF0-25E46CD9515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439900" y="5431972"/>
            <a:ext cx="3240000" cy="320203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52ABBA7-788C-1255-02DC-16B1BEF4091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710987" y="3090832"/>
            <a:ext cx="4899025" cy="836947"/>
          </a:xfrm>
          <a:prstGeom prst="rect">
            <a:avLst/>
          </a:prstGeom>
        </p:spPr>
      </p:pic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DD14D175-3CB4-E8F5-9415-96F620D37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1" name="TextBox 57">
            <a:extLst>
              <a:ext uri="{FF2B5EF4-FFF2-40B4-BE49-F238E27FC236}">
                <a16:creationId xmlns:a16="http://schemas.microsoft.com/office/drawing/2014/main" id="{89B85CB0-6A7C-AB22-757B-72744F510287}"/>
              </a:ext>
            </a:extLst>
          </p:cNvPr>
          <p:cNvSpPr txBox="1"/>
          <p:nvPr/>
        </p:nvSpPr>
        <p:spPr>
          <a:xfrm>
            <a:off x="15678150" y="9728200"/>
            <a:ext cx="215265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940"/>
              </a:lnSpc>
            </a:pPr>
            <a:r>
              <a:rPr lang="en-US" altLang="ko-KR" sz="3200" spc="-400" dirty="0">
                <a:solidFill>
                  <a:srgbClr val="FFFFFF"/>
                </a:solidFill>
                <a:ea typeface="SB AggroOTF Light"/>
              </a:rPr>
              <a:t>12 / 22</a:t>
            </a:r>
            <a:endParaRPr lang="ko-KR" sz="32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</p:spTree>
    <p:extLst>
      <p:ext uri="{BB962C8B-B14F-4D97-AF65-F5344CB8AC3E}">
        <p14:creationId xmlns:p14="http://schemas.microsoft.com/office/powerpoint/2010/main" val="70585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1277600" y="1922182"/>
            <a:ext cx="6324600" cy="221801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68800" y="3606800"/>
            <a:ext cx="508000" cy="5080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03300" y="20066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개발 결과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1487150" y="2123140"/>
            <a:ext cx="5835650" cy="167123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기둥 그래프나 기둥 모양 </a:t>
            </a:r>
            <a:r>
              <a:rPr lang="ko-KR" altLang="en-US" sz="2200" b="0" i="0" u="none" strike="noStrike" spc="-100" dirty="0" err="1">
                <a:solidFill>
                  <a:srgbClr val="FFFFFF"/>
                </a:solidFill>
                <a:ea typeface="Elice DigitalBaeum OTF"/>
              </a:rPr>
              <a:t>그림이라고도하며</a:t>
            </a:r>
            <a:r>
              <a:rPr lang="en-US" altLang="ko-KR" sz="2200" b="0" i="0" u="none" strike="noStrike" spc="-100" dirty="0">
                <a:solidFill>
                  <a:srgbClr val="FFFFFF"/>
                </a:solidFill>
                <a:ea typeface="Elice DigitalBaeum OTF"/>
              </a:rPr>
              <a:t>, 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관측한  데이터가  분포된 특징을 한눈에 볼 수 있도록 기둥모양으로 나타낸 것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0E4C9A03-4108-AFBF-8CF6-CA56C41852F9}"/>
              </a:ext>
            </a:extLst>
          </p:cNvPr>
          <p:cNvSpPr txBox="1"/>
          <p:nvPr/>
        </p:nvSpPr>
        <p:spPr>
          <a:xfrm>
            <a:off x="914400" y="49022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9B9EA0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58" name="TextBox 36">
            <a:extLst>
              <a:ext uri="{FF2B5EF4-FFF2-40B4-BE49-F238E27FC236}">
                <a16:creationId xmlns:a16="http://schemas.microsoft.com/office/drawing/2014/main" id="{E3792A60-9397-DA91-251E-A4912B367318}"/>
              </a:ext>
            </a:extLst>
          </p:cNvPr>
          <p:cNvSpPr txBox="1"/>
          <p:nvPr/>
        </p:nvSpPr>
        <p:spPr>
          <a:xfrm>
            <a:off x="914400" y="52705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02_development environment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27DD66CC-15C2-F36E-3176-47D1A92CC008}"/>
              </a:ext>
            </a:extLst>
          </p:cNvPr>
          <p:cNvSpPr txBox="1"/>
          <p:nvPr/>
        </p:nvSpPr>
        <p:spPr>
          <a:xfrm>
            <a:off x="9144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03_Singularity</a:t>
            </a:r>
          </a:p>
        </p:txBody>
      </p:sp>
      <p:sp>
        <p:nvSpPr>
          <p:cNvPr id="60" name="TextBox 38">
            <a:extLst>
              <a:ext uri="{FF2B5EF4-FFF2-40B4-BE49-F238E27FC236}">
                <a16:creationId xmlns:a16="http://schemas.microsoft.com/office/drawing/2014/main" id="{91D5FF02-7AA5-9988-3660-4CC65B89D8F8}"/>
              </a:ext>
            </a:extLst>
          </p:cNvPr>
          <p:cNvSpPr txBox="1"/>
          <p:nvPr/>
        </p:nvSpPr>
        <p:spPr>
          <a:xfrm>
            <a:off x="9144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E6FD72"/>
                </a:solidFill>
                <a:latin typeface="Pretendard Light"/>
              </a:rPr>
              <a:t>04_Development Results</a:t>
            </a:r>
          </a:p>
        </p:txBody>
      </p:sp>
      <p:sp>
        <p:nvSpPr>
          <p:cNvPr id="61" name="TextBox 39">
            <a:extLst>
              <a:ext uri="{FF2B5EF4-FFF2-40B4-BE49-F238E27FC236}">
                <a16:creationId xmlns:a16="http://schemas.microsoft.com/office/drawing/2014/main" id="{749B3D23-BF91-8759-2FE0-14AA29A2CD33}"/>
              </a:ext>
            </a:extLst>
          </p:cNvPr>
          <p:cNvSpPr txBox="1"/>
          <p:nvPr/>
        </p:nvSpPr>
        <p:spPr>
          <a:xfrm>
            <a:off x="9144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05_Feelings and limitations</a:t>
            </a:r>
          </a:p>
        </p:txBody>
      </p:sp>
      <p:sp>
        <p:nvSpPr>
          <p:cNvPr id="62" name="TextBox 40">
            <a:extLst>
              <a:ext uri="{FF2B5EF4-FFF2-40B4-BE49-F238E27FC236}">
                <a16:creationId xmlns:a16="http://schemas.microsoft.com/office/drawing/2014/main" id="{AC95C747-55B3-6EFE-0BDD-18807A911DBA}"/>
              </a:ext>
            </a:extLst>
          </p:cNvPr>
          <p:cNvSpPr txBox="1"/>
          <p:nvPr/>
        </p:nvSpPr>
        <p:spPr>
          <a:xfrm>
            <a:off x="914400" y="6899088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06_Future Development Direction</a:t>
            </a:r>
          </a:p>
        </p:txBody>
      </p:sp>
      <p:pic>
        <p:nvPicPr>
          <p:cNvPr id="63" name="Picture 14">
            <a:extLst>
              <a:ext uri="{FF2B5EF4-FFF2-40B4-BE49-F238E27FC236}">
                <a16:creationId xmlns:a16="http://schemas.microsoft.com/office/drawing/2014/main" id="{921F78CE-1D80-3840-F72A-3405223914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64" name="Picture 15">
            <a:extLst>
              <a:ext uri="{FF2B5EF4-FFF2-40B4-BE49-F238E27FC236}">
                <a16:creationId xmlns:a16="http://schemas.microsoft.com/office/drawing/2014/main" id="{8409AC11-C59B-70C3-8655-27CFE89ABC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65" name="Picture 16">
            <a:extLst>
              <a:ext uri="{FF2B5EF4-FFF2-40B4-BE49-F238E27FC236}">
                <a16:creationId xmlns:a16="http://schemas.microsoft.com/office/drawing/2014/main" id="{0FBBFAFB-A53F-3792-8DE5-191148ADB6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66" name="Picture 17">
            <a:extLst>
              <a:ext uri="{FF2B5EF4-FFF2-40B4-BE49-F238E27FC236}">
                <a16:creationId xmlns:a16="http://schemas.microsoft.com/office/drawing/2014/main" id="{0905A6E7-95C3-62DC-5A02-DD52B27A43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67" name="TextBox 53">
            <a:extLst>
              <a:ext uri="{FF2B5EF4-FFF2-40B4-BE49-F238E27FC236}">
                <a16:creationId xmlns:a16="http://schemas.microsoft.com/office/drawing/2014/main" id="{ACC5917E-88DE-2FD3-972F-61FFB53FF74E}"/>
              </a:ext>
            </a:extLst>
          </p:cNvPr>
          <p:cNvSpPr txBox="1"/>
          <p:nvPr/>
        </p:nvSpPr>
        <p:spPr>
          <a:xfrm>
            <a:off x="14605000" y="1117600"/>
            <a:ext cx="2717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b="0" i="0" u="none" strike="noStrike" spc="100" dirty="0">
                <a:solidFill>
                  <a:srgbClr val="CACACA"/>
                </a:solidFill>
                <a:latin typeface="establish Retrosans"/>
              </a:rPr>
              <a:t>미니 프로젝트</a:t>
            </a:r>
            <a:r>
              <a:rPr lang="en-US" altLang="ko-KR" sz="1500" b="0" i="0" u="none" strike="noStrike" spc="100" dirty="0">
                <a:solidFill>
                  <a:srgbClr val="CACACA"/>
                </a:solidFill>
                <a:latin typeface="establish Retrosans"/>
              </a:rPr>
              <a:t>(Version 1.0)</a:t>
            </a:r>
            <a:endParaRPr lang="en-US" sz="1500" b="0" i="0" u="none" strike="noStrike" spc="100" dirty="0">
              <a:solidFill>
                <a:srgbClr val="CACACA"/>
              </a:solidFill>
              <a:latin typeface="establish Retrosans"/>
            </a:endParaRPr>
          </a:p>
        </p:txBody>
      </p:sp>
      <p:sp>
        <p:nvSpPr>
          <p:cNvPr id="68" name="TextBox 54">
            <a:extLst>
              <a:ext uri="{FF2B5EF4-FFF2-40B4-BE49-F238E27FC236}">
                <a16:creationId xmlns:a16="http://schemas.microsoft.com/office/drawing/2014/main" id="{FBA8B12D-51DC-602B-EED0-A2B72914B673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establish Retrosans"/>
              </a:rPr>
              <a:t>2024.0</a:t>
            </a:r>
            <a:r>
              <a:rPr lang="en-US" sz="1500" spc="100" dirty="0">
                <a:solidFill>
                  <a:srgbClr val="2E3D4F"/>
                </a:solidFill>
                <a:latin typeface="establish Retrosans"/>
              </a:rPr>
              <a:t>7</a:t>
            </a:r>
            <a:endParaRPr lang="en-US" sz="1500" b="0" i="0" u="none" strike="noStrike" spc="100" dirty="0">
              <a:solidFill>
                <a:srgbClr val="2E3D4F"/>
              </a:solidFill>
              <a:latin typeface="establish Retrosans"/>
            </a:endParaRPr>
          </a:p>
        </p:txBody>
      </p:sp>
      <p:sp>
        <p:nvSpPr>
          <p:cNvPr id="16" name="TextBox 48">
            <a:extLst>
              <a:ext uri="{FF2B5EF4-FFF2-40B4-BE49-F238E27FC236}">
                <a16:creationId xmlns:a16="http://schemas.microsoft.com/office/drawing/2014/main" id="{9E748C40-2543-6652-740E-1A6F7046F32A}"/>
              </a:ext>
            </a:extLst>
          </p:cNvPr>
          <p:cNvSpPr txBox="1"/>
          <p:nvPr/>
        </p:nvSpPr>
        <p:spPr>
          <a:xfrm>
            <a:off x="4394200" y="1791820"/>
            <a:ext cx="6631215" cy="5184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2200" spc="-100" dirty="0">
                <a:solidFill>
                  <a:srgbClr val="FFFFFF"/>
                </a:solidFill>
                <a:ea typeface="Elice DigitalBaeum OTF"/>
              </a:rPr>
              <a:t>히스토그램 </a:t>
            </a:r>
            <a:r>
              <a:rPr lang="ko-KR" altLang="en-US" sz="2200" spc="-100" dirty="0" err="1">
                <a:solidFill>
                  <a:srgbClr val="FFFFFF"/>
                </a:solidFill>
                <a:ea typeface="Elice DigitalBaeum OTF"/>
              </a:rPr>
              <a:t>스트래칭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C82A982-FD07-5FCD-1B1E-4171D0854F6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92685" y="3365143"/>
            <a:ext cx="5772956" cy="5106113"/>
          </a:xfrm>
          <a:prstGeom prst="rect">
            <a:avLst/>
          </a:prstGeom>
        </p:spPr>
      </p:pic>
      <p:pic>
        <p:nvPicPr>
          <p:cNvPr id="27" name="Picture 23">
            <a:extLst>
              <a:ext uri="{FF2B5EF4-FFF2-40B4-BE49-F238E27FC236}">
                <a16:creationId xmlns:a16="http://schemas.microsoft.com/office/drawing/2014/main" id="{5E61C0CF-D4FC-92A4-FBDC-D176FEB73C0E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10861011" y="5449207"/>
            <a:ext cx="3240000" cy="3240000"/>
          </a:xfrm>
          <a:prstGeom prst="rect">
            <a:avLst/>
          </a:prstGeom>
        </p:spPr>
      </p:pic>
      <p:sp>
        <p:nvSpPr>
          <p:cNvPr id="28" name="TextBox 33">
            <a:extLst>
              <a:ext uri="{FF2B5EF4-FFF2-40B4-BE49-F238E27FC236}">
                <a16:creationId xmlns:a16="http://schemas.microsoft.com/office/drawing/2014/main" id="{CA0F0B42-4EAE-B1DB-D1DB-7373098A1B81}"/>
              </a:ext>
            </a:extLst>
          </p:cNvPr>
          <p:cNvSpPr txBox="1"/>
          <p:nvPr/>
        </p:nvSpPr>
        <p:spPr>
          <a:xfrm>
            <a:off x="11566611" y="4934964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원본</a:t>
            </a:r>
            <a:endParaRPr lang="en-US" sz="1900" b="0" i="0" u="none" strike="noStrike" spc="100" dirty="0">
              <a:solidFill>
                <a:srgbClr val="FFFFFF"/>
              </a:solidFill>
              <a:latin typeface="establish Retrosans" panose="00000500000000000000" pitchFamily="2" charset="-127"/>
              <a:ea typeface="establish Retrosans" panose="00000500000000000000" pitchFamily="2" charset="-127"/>
            </a:endParaRPr>
          </a:p>
        </p:txBody>
      </p:sp>
      <p:pic>
        <p:nvPicPr>
          <p:cNvPr id="30" name="Picture 23">
            <a:extLst>
              <a:ext uri="{FF2B5EF4-FFF2-40B4-BE49-F238E27FC236}">
                <a16:creationId xmlns:a16="http://schemas.microsoft.com/office/drawing/2014/main" id="{FC958433-60B7-1646-61DC-EC0D4F802510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14406493" y="5418788"/>
            <a:ext cx="3240000" cy="3240000"/>
          </a:xfrm>
          <a:prstGeom prst="rect">
            <a:avLst/>
          </a:prstGeom>
        </p:spPr>
      </p:pic>
      <p:sp>
        <p:nvSpPr>
          <p:cNvPr id="31" name="TextBox 33">
            <a:extLst>
              <a:ext uri="{FF2B5EF4-FFF2-40B4-BE49-F238E27FC236}">
                <a16:creationId xmlns:a16="http://schemas.microsoft.com/office/drawing/2014/main" id="{F6B8D071-2D9F-B976-8B10-8FC4018D5B8C}"/>
              </a:ext>
            </a:extLst>
          </p:cNvPr>
          <p:cNvSpPr txBox="1"/>
          <p:nvPr/>
        </p:nvSpPr>
        <p:spPr>
          <a:xfrm>
            <a:off x="15109904" y="4953000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결과</a:t>
            </a:r>
            <a:endParaRPr lang="en-US" altLang="ko-KR" sz="1900" b="0" i="0" u="none" strike="noStrike" spc="100" dirty="0">
              <a:solidFill>
                <a:srgbClr val="FFFFFF"/>
              </a:solidFill>
              <a:latin typeface="establish Retrosan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826E318-4D21-04F6-485B-CA6F125131D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61011" y="5448129"/>
            <a:ext cx="3240000" cy="321488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E60DD46-8B83-2BF4-B732-D4F80946086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386590" y="5415643"/>
            <a:ext cx="3259903" cy="3285174"/>
          </a:xfrm>
          <a:prstGeom prst="rect">
            <a:avLst/>
          </a:prstGeom>
        </p:spPr>
      </p:pic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9C7A3225-8567-59FE-417F-D86364E3F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7" name="TextBox 57">
            <a:extLst>
              <a:ext uri="{FF2B5EF4-FFF2-40B4-BE49-F238E27FC236}">
                <a16:creationId xmlns:a16="http://schemas.microsoft.com/office/drawing/2014/main" id="{9BAB48B4-3F26-42EB-359D-7CD9128AE9BE}"/>
              </a:ext>
            </a:extLst>
          </p:cNvPr>
          <p:cNvSpPr txBox="1"/>
          <p:nvPr/>
        </p:nvSpPr>
        <p:spPr>
          <a:xfrm>
            <a:off x="15678150" y="9728200"/>
            <a:ext cx="215265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940"/>
              </a:lnSpc>
            </a:pPr>
            <a:r>
              <a:rPr lang="en-US" altLang="ko-KR" sz="3200" spc="-400" dirty="0">
                <a:solidFill>
                  <a:srgbClr val="FFFFFF"/>
                </a:solidFill>
                <a:ea typeface="SB AggroOTF Light"/>
              </a:rPr>
              <a:t>13 / 22</a:t>
            </a:r>
            <a:endParaRPr lang="ko-KR" sz="32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4713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1277600" y="1922182"/>
            <a:ext cx="6324600" cy="221801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68800" y="3606800"/>
            <a:ext cx="508000" cy="5080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03300" y="20066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개발 결과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1487150" y="2123140"/>
            <a:ext cx="5835650" cy="1689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일정한 양의 화소를 흰색이나 검정색으로 지정하여 히스토그램의 분포를 좀 더 균일하게 만듦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0E4C9A03-4108-AFBF-8CF6-CA56C41852F9}"/>
              </a:ext>
            </a:extLst>
          </p:cNvPr>
          <p:cNvSpPr txBox="1"/>
          <p:nvPr/>
        </p:nvSpPr>
        <p:spPr>
          <a:xfrm>
            <a:off x="914400" y="49022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9B9EA0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58" name="TextBox 36">
            <a:extLst>
              <a:ext uri="{FF2B5EF4-FFF2-40B4-BE49-F238E27FC236}">
                <a16:creationId xmlns:a16="http://schemas.microsoft.com/office/drawing/2014/main" id="{E3792A60-9397-DA91-251E-A4912B367318}"/>
              </a:ext>
            </a:extLst>
          </p:cNvPr>
          <p:cNvSpPr txBox="1"/>
          <p:nvPr/>
        </p:nvSpPr>
        <p:spPr>
          <a:xfrm>
            <a:off x="914400" y="52705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02_development environment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27DD66CC-15C2-F36E-3176-47D1A92CC008}"/>
              </a:ext>
            </a:extLst>
          </p:cNvPr>
          <p:cNvSpPr txBox="1"/>
          <p:nvPr/>
        </p:nvSpPr>
        <p:spPr>
          <a:xfrm>
            <a:off x="9144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03_Singularity</a:t>
            </a:r>
          </a:p>
        </p:txBody>
      </p:sp>
      <p:sp>
        <p:nvSpPr>
          <p:cNvPr id="60" name="TextBox 38">
            <a:extLst>
              <a:ext uri="{FF2B5EF4-FFF2-40B4-BE49-F238E27FC236}">
                <a16:creationId xmlns:a16="http://schemas.microsoft.com/office/drawing/2014/main" id="{91D5FF02-7AA5-9988-3660-4CC65B89D8F8}"/>
              </a:ext>
            </a:extLst>
          </p:cNvPr>
          <p:cNvSpPr txBox="1"/>
          <p:nvPr/>
        </p:nvSpPr>
        <p:spPr>
          <a:xfrm>
            <a:off x="9144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E6FD72"/>
                </a:solidFill>
                <a:latin typeface="Pretendard Light"/>
              </a:rPr>
              <a:t>04_Development Results</a:t>
            </a:r>
          </a:p>
        </p:txBody>
      </p:sp>
      <p:sp>
        <p:nvSpPr>
          <p:cNvPr id="61" name="TextBox 39">
            <a:extLst>
              <a:ext uri="{FF2B5EF4-FFF2-40B4-BE49-F238E27FC236}">
                <a16:creationId xmlns:a16="http://schemas.microsoft.com/office/drawing/2014/main" id="{749B3D23-BF91-8759-2FE0-14AA29A2CD33}"/>
              </a:ext>
            </a:extLst>
          </p:cNvPr>
          <p:cNvSpPr txBox="1"/>
          <p:nvPr/>
        </p:nvSpPr>
        <p:spPr>
          <a:xfrm>
            <a:off x="9144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05_Feelings and limitations</a:t>
            </a:r>
          </a:p>
        </p:txBody>
      </p:sp>
      <p:sp>
        <p:nvSpPr>
          <p:cNvPr id="62" name="TextBox 40">
            <a:extLst>
              <a:ext uri="{FF2B5EF4-FFF2-40B4-BE49-F238E27FC236}">
                <a16:creationId xmlns:a16="http://schemas.microsoft.com/office/drawing/2014/main" id="{AC95C747-55B3-6EFE-0BDD-18807A911DBA}"/>
              </a:ext>
            </a:extLst>
          </p:cNvPr>
          <p:cNvSpPr txBox="1"/>
          <p:nvPr/>
        </p:nvSpPr>
        <p:spPr>
          <a:xfrm>
            <a:off x="914400" y="6899088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06_Future Development Direction</a:t>
            </a:r>
          </a:p>
        </p:txBody>
      </p:sp>
      <p:pic>
        <p:nvPicPr>
          <p:cNvPr id="63" name="Picture 14">
            <a:extLst>
              <a:ext uri="{FF2B5EF4-FFF2-40B4-BE49-F238E27FC236}">
                <a16:creationId xmlns:a16="http://schemas.microsoft.com/office/drawing/2014/main" id="{921F78CE-1D80-3840-F72A-3405223914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64" name="Picture 15">
            <a:extLst>
              <a:ext uri="{FF2B5EF4-FFF2-40B4-BE49-F238E27FC236}">
                <a16:creationId xmlns:a16="http://schemas.microsoft.com/office/drawing/2014/main" id="{8409AC11-C59B-70C3-8655-27CFE89ABC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65" name="Picture 16">
            <a:extLst>
              <a:ext uri="{FF2B5EF4-FFF2-40B4-BE49-F238E27FC236}">
                <a16:creationId xmlns:a16="http://schemas.microsoft.com/office/drawing/2014/main" id="{0FBBFAFB-A53F-3792-8DE5-191148ADB6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66" name="Picture 17">
            <a:extLst>
              <a:ext uri="{FF2B5EF4-FFF2-40B4-BE49-F238E27FC236}">
                <a16:creationId xmlns:a16="http://schemas.microsoft.com/office/drawing/2014/main" id="{0905A6E7-95C3-62DC-5A02-DD52B27A43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67" name="TextBox 53">
            <a:extLst>
              <a:ext uri="{FF2B5EF4-FFF2-40B4-BE49-F238E27FC236}">
                <a16:creationId xmlns:a16="http://schemas.microsoft.com/office/drawing/2014/main" id="{ACC5917E-88DE-2FD3-972F-61FFB53FF74E}"/>
              </a:ext>
            </a:extLst>
          </p:cNvPr>
          <p:cNvSpPr txBox="1"/>
          <p:nvPr/>
        </p:nvSpPr>
        <p:spPr>
          <a:xfrm>
            <a:off x="14605000" y="1117600"/>
            <a:ext cx="2717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b="0" i="0" u="none" strike="noStrike" spc="100" dirty="0">
                <a:solidFill>
                  <a:srgbClr val="CACACA"/>
                </a:solidFill>
                <a:latin typeface="establish Retrosans"/>
              </a:rPr>
              <a:t>미니 프로젝트</a:t>
            </a:r>
            <a:r>
              <a:rPr lang="en-US" altLang="ko-KR" sz="1500" b="0" i="0" u="none" strike="noStrike" spc="100" dirty="0">
                <a:solidFill>
                  <a:srgbClr val="CACACA"/>
                </a:solidFill>
                <a:latin typeface="establish Retrosans"/>
              </a:rPr>
              <a:t>(Version 1.0)</a:t>
            </a:r>
            <a:endParaRPr lang="en-US" sz="1500" b="0" i="0" u="none" strike="noStrike" spc="100" dirty="0">
              <a:solidFill>
                <a:srgbClr val="CACACA"/>
              </a:solidFill>
              <a:latin typeface="establish Retrosans"/>
            </a:endParaRPr>
          </a:p>
        </p:txBody>
      </p:sp>
      <p:sp>
        <p:nvSpPr>
          <p:cNvPr id="68" name="TextBox 54">
            <a:extLst>
              <a:ext uri="{FF2B5EF4-FFF2-40B4-BE49-F238E27FC236}">
                <a16:creationId xmlns:a16="http://schemas.microsoft.com/office/drawing/2014/main" id="{FBA8B12D-51DC-602B-EED0-A2B72914B673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establish Retrosans"/>
              </a:rPr>
              <a:t>2024.0</a:t>
            </a:r>
            <a:r>
              <a:rPr lang="en-US" sz="1500" spc="100" dirty="0">
                <a:solidFill>
                  <a:srgbClr val="2E3D4F"/>
                </a:solidFill>
                <a:latin typeface="establish Retrosans"/>
              </a:rPr>
              <a:t>7</a:t>
            </a:r>
            <a:endParaRPr lang="en-US" sz="1500" b="0" i="0" u="none" strike="noStrike" spc="100" dirty="0">
              <a:solidFill>
                <a:srgbClr val="2E3D4F"/>
              </a:solidFill>
              <a:latin typeface="establish Retrosans"/>
            </a:endParaRPr>
          </a:p>
        </p:txBody>
      </p:sp>
      <p:sp>
        <p:nvSpPr>
          <p:cNvPr id="16" name="TextBox 48">
            <a:extLst>
              <a:ext uri="{FF2B5EF4-FFF2-40B4-BE49-F238E27FC236}">
                <a16:creationId xmlns:a16="http://schemas.microsoft.com/office/drawing/2014/main" id="{9E748C40-2543-6652-740E-1A6F7046F32A}"/>
              </a:ext>
            </a:extLst>
          </p:cNvPr>
          <p:cNvSpPr txBox="1"/>
          <p:nvPr/>
        </p:nvSpPr>
        <p:spPr>
          <a:xfrm>
            <a:off x="4394200" y="1791820"/>
            <a:ext cx="6631215" cy="5184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엔드</a:t>
            </a:r>
            <a:r>
              <a:rPr lang="en-US" altLang="ko-KR" sz="2200" b="0" i="0" u="none" strike="noStrike" spc="-100" dirty="0">
                <a:solidFill>
                  <a:srgbClr val="FFFFFF"/>
                </a:solidFill>
                <a:ea typeface="Elice DigitalBaeum OTF"/>
              </a:rPr>
              <a:t>-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인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8E007EF-F217-A935-B94C-6948DFBBAF5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69822" y="2805701"/>
            <a:ext cx="5677692" cy="6287377"/>
          </a:xfrm>
          <a:prstGeom prst="rect">
            <a:avLst/>
          </a:prstGeom>
        </p:spPr>
      </p:pic>
      <p:pic>
        <p:nvPicPr>
          <p:cNvPr id="27" name="Picture 23">
            <a:extLst>
              <a:ext uri="{FF2B5EF4-FFF2-40B4-BE49-F238E27FC236}">
                <a16:creationId xmlns:a16="http://schemas.microsoft.com/office/drawing/2014/main" id="{F95AD73B-A106-1CE8-649E-66967DD2C00B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10861011" y="5449207"/>
            <a:ext cx="3240000" cy="3240000"/>
          </a:xfrm>
          <a:prstGeom prst="rect">
            <a:avLst/>
          </a:prstGeom>
        </p:spPr>
      </p:pic>
      <p:sp>
        <p:nvSpPr>
          <p:cNvPr id="28" name="TextBox 33">
            <a:extLst>
              <a:ext uri="{FF2B5EF4-FFF2-40B4-BE49-F238E27FC236}">
                <a16:creationId xmlns:a16="http://schemas.microsoft.com/office/drawing/2014/main" id="{BA7C5F82-AD43-8DB2-72E3-36334B13787D}"/>
              </a:ext>
            </a:extLst>
          </p:cNvPr>
          <p:cNvSpPr txBox="1"/>
          <p:nvPr/>
        </p:nvSpPr>
        <p:spPr>
          <a:xfrm>
            <a:off x="11566611" y="4934964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원본</a:t>
            </a:r>
            <a:endParaRPr lang="en-US" sz="1900" b="0" i="0" u="none" strike="noStrike" spc="100" dirty="0">
              <a:solidFill>
                <a:srgbClr val="FFFFFF"/>
              </a:solidFill>
              <a:latin typeface="establish Retrosans" panose="00000500000000000000" pitchFamily="2" charset="-127"/>
              <a:ea typeface="establish Retrosans" panose="00000500000000000000" pitchFamily="2" charset="-127"/>
            </a:endParaRPr>
          </a:p>
        </p:txBody>
      </p:sp>
      <p:pic>
        <p:nvPicPr>
          <p:cNvPr id="30" name="Picture 23">
            <a:extLst>
              <a:ext uri="{FF2B5EF4-FFF2-40B4-BE49-F238E27FC236}">
                <a16:creationId xmlns:a16="http://schemas.microsoft.com/office/drawing/2014/main" id="{1E8904B7-AC8D-440A-4FFF-E8A1278DED78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14406493" y="5418788"/>
            <a:ext cx="3240000" cy="3240000"/>
          </a:xfrm>
          <a:prstGeom prst="rect">
            <a:avLst/>
          </a:prstGeom>
        </p:spPr>
      </p:pic>
      <p:sp>
        <p:nvSpPr>
          <p:cNvPr id="31" name="TextBox 33">
            <a:extLst>
              <a:ext uri="{FF2B5EF4-FFF2-40B4-BE49-F238E27FC236}">
                <a16:creationId xmlns:a16="http://schemas.microsoft.com/office/drawing/2014/main" id="{2F9C0520-BD3F-3F80-8802-E36D19760774}"/>
              </a:ext>
            </a:extLst>
          </p:cNvPr>
          <p:cNvSpPr txBox="1"/>
          <p:nvPr/>
        </p:nvSpPr>
        <p:spPr>
          <a:xfrm>
            <a:off x="15109904" y="4953000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결과</a:t>
            </a:r>
            <a:endParaRPr lang="en-US" altLang="ko-KR" sz="1900" b="0" i="0" u="none" strike="noStrike" spc="100" dirty="0">
              <a:solidFill>
                <a:srgbClr val="FFFFFF"/>
              </a:solidFill>
              <a:latin typeface="establish Retrosan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A0CB650-B6E9-9D3F-C568-12D0D00D80C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61011" y="5448129"/>
            <a:ext cx="3240000" cy="321488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13DE01D-8C03-2406-2D2D-146B7381A2E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314508" y="5393388"/>
            <a:ext cx="3327607" cy="3238702"/>
          </a:xfrm>
          <a:prstGeom prst="rect">
            <a:avLst/>
          </a:prstGeom>
        </p:spPr>
      </p:pic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9FB7BD80-5D5D-413E-AB9F-E714CCB85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9" name="TextBox 57">
            <a:extLst>
              <a:ext uri="{FF2B5EF4-FFF2-40B4-BE49-F238E27FC236}">
                <a16:creationId xmlns:a16="http://schemas.microsoft.com/office/drawing/2014/main" id="{0098B3FE-A14D-9AA1-9C84-F1E71139B30E}"/>
              </a:ext>
            </a:extLst>
          </p:cNvPr>
          <p:cNvSpPr txBox="1"/>
          <p:nvPr/>
        </p:nvSpPr>
        <p:spPr>
          <a:xfrm>
            <a:off x="15678150" y="9728200"/>
            <a:ext cx="215265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940"/>
              </a:lnSpc>
            </a:pPr>
            <a:r>
              <a:rPr lang="en-US" altLang="ko-KR" sz="3200" spc="-400" dirty="0">
                <a:solidFill>
                  <a:srgbClr val="FFFFFF"/>
                </a:solidFill>
                <a:ea typeface="SB AggroOTF Light"/>
              </a:rPr>
              <a:t>14 / 22</a:t>
            </a:r>
            <a:endParaRPr lang="ko-KR" sz="32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296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1277600" y="1922182"/>
            <a:ext cx="6324600" cy="221801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68800" y="3606800"/>
            <a:ext cx="508000" cy="5080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03300" y="20066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개발 결과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1487150" y="2123140"/>
            <a:ext cx="5835650" cy="16995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편중된 디지털 영상의 히스토그램을 골고루 분산시켜 영상 전체의 명암대비를 </a:t>
            </a:r>
            <a:r>
              <a:rPr lang="ko-KR" altLang="en-US" sz="2200" b="0" i="0" u="none" strike="noStrike" spc="-100" dirty="0" err="1">
                <a:solidFill>
                  <a:srgbClr val="FFFFFF"/>
                </a:solidFill>
                <a:ea typeface="Elice DigitalBaeum OTF"/>
              </a:rPr>
              <a:t>높여줌</a:t>
            </a:r>
            <a:r>
              <a:rPr lang="en-US" altLang="ko-KR" sz="2200" b="0" i="0" u="none" strike="noStrike" spc="-100" dirty="0">
                <a:solidFill>
                  <a:srgbClr val="FFFFFF"/>
                </a:solidFill>
                <a:ea typeface="Elice DigitalBaeum OTF"/>
              </a:rPr>
              <a:t>. </a:t>
            </a:r>
            <a:endParaRPr lang="ko-KR" alt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0E4C9A03-4108-AFBF-8CF6-CA56C41852F9}"/>
              </a:ext>
            </a:extLst>
          </p:cNvPr>
          <p:cNvSpPr txBox="1"/>
          <p:nvPr/>
        </p:nvSpPr>
        <p:spPr>
          <a:xfrm>
            <a:off x="914400" y="49022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9B9EA0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58" name="TextBox 36">
            <a:extLst>
              <a:ext uri="{FF2B5EF4-FFF2-40B4-BE49-F238E27FC236}">
                <a16:creationId xmlns:a16="http://schemas.microsoft.com/office/drawing/2014/main" id="{E3792A60-9397-DA91-251E-A4912B367318}"/>
              </a:ext>
            </a:extLst>
          </p:cNvPr>
          <p:cNvSpPr txBox="1"/>
          <p:nvPr/>
        </p:nvSpPr>
        <p:spPr>
          <a:xfrm>
            <a:off x="914400" y="52705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02_development environment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27DD66CC-15C2-F36E-3176-47D1A92CC008}"/>
              </a:ext>
            </a:extLst>
          </p:cNvPr>
          <p:cNvSpPr txBox="1"/>
          <p:nvPr/>
        </p:nvSpPr>
        <p:spPr>
          <a:xfrm>
            <a:off x="9144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03_Singularity</a:t>
            </a:r>
          </a:p>
        </p:txBody>
      </p:sp>
      <p:sp>
        <p:nvSpPr>
          <p:cNvPr id="60" name="TextBox 38">
            <a:extLst>
              <a:ext uri="{FF2B5EF4-FFF2-40B4-BE49-F238E27FC236}">
                <a16:creationId xmlns:a16="http://schemas.microsoft.com/office/drawing/2014/main" id="{91D5FF02-7AA5-9988-3660-4CC65B89D8F8}"/>
              </a:ext>
            </a:extLst>
          </p:cNvPr>
          <p:cNvSpPr txBox="1"/>
          <p:nvPr/>
        </p:nvSpPr>
        <p:spPr>
          <a:xfrm>
            <a:off x="9144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E6FD72"/>
                </a:solidFill>
                <a:latin typeface="Pretendard Light"/>
              </a:rPr>
              <a:t>04_Development Results</a:t>
            </a:r>
          </a:p>
        </p:txBody>
      </p:sp>
      <p:sp>
        <p:nvSpPr>
          <p:cNvPr id="61" name="TextBox 39">
            <a:extLst>
              <a:ext uri="{FF2B5EF4-FFF2-40B4-BE49-F238E27FC236}">
                <a16:creationId xmlns:a16="http://schemas.microsoft.com/office/drawing/2014/main" id="{749B3D23-BF91-8759-2FE0-14AA29A2CD33}"/>
              </a:ext>
            </a:extLst>
          </p:cNvPr>
          <p:cNvSpPr txBox="1"/>
          <p:nvPr/>
        </p:nvSpPr>
        <p:spPr>
          <a:xfrm>
            <a:off x="9144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05_Feelings and limitations</a:t>
            </a:r>
          </a:p>
        </p:txBody>
      </p:sp>
      <p:sp>
        <p:nvSpPr>
          <p:cNvPr id="62" name="TextBox 40">
            <a:extLst>
              <a:ext uri="{FF2B5EF4-FFF2-40B4-BE49-F238E27FC236}">
                <a16:creationId xmlns:a16="http://schemas.microsoft.com/office/drawing/2014/main" id="{AC95C747-55B3-6EFE-0BDD-18807A911DBA}"/>
              </a:ext>
            </a:extLst>
          </p:cNvPr>
          <p:cNvSpPr txBox="1"/>
          <p:nvPr/>
        </p:nvSpPr>
        <p:spPr>
          <a:xfrm>
            <a:off x="914400" y="6899088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06_Future Development Direction</a:t>
            </a:r>
          </a:p>
        </p:txBody>
      </p:sp>
      <p:pic>
        <p:nvPicPr>
          <p:cNvPr id="63" name="Picture 14">
            <a:extLst>
              <a:ext uri="{FF2B5EF4-FFF2-40B4-BE49-F238E27FC236}">
                <a16:creationId xmlns:a16="http://schemas.microsoft.com/office/drawing/2014/main" id="{921F78CE-1D80-3840-F72A-3405223914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64" name="Picture 15">
            <a:extLst>
              <a:ext uri="{FF2B5EF4-FFF2-40B4-BE49-F238E27FC236}">
                <a16:creationId xmlns:a16="http://schemas.microsoft.com/office/drawing/2014/main" id="{8409AC11-C59B-70C3-8655-27CFE89ABC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65" name="Picture 16">
            <a:extLst>
              <a:ext uri="{FF2B5EF4-FFF2-40B4-BE49-F238E27FC236}">
                <a16:creationId xmlns:a16="http://schemas.microsoft.com/office/drawing/2014/main" id="{0FBBFAFB-A53F-3792-8DE5-191148ADB6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66" name="Picture 17">
            <a:extLst>
              <a:ext uri="{FF2B5EF4-FFF2-40B4-BE49-F238E27FC236}">
                <a16:creationId xmlns:a16="http://schemas.microsoft.com/office/drawing/2014/main" id="{0905A6E7-95C3-62DC-5A02-DD52B27A43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67" name="TextBox 53">
            <a:extLst>
              <a:ext uri="{FF2B5EF4-FFF2-40B4-BE49-F238E27FC236}">
                <a16:creationId xmlns:a16="http://schemas.microsoft.com/office/drawing/2014/main" id="{ACC5917E-88DE-2FD3-972F-61FFB53FF74E}"/>
              </a:ext>
            </a:extLst>
          </p:cNvPr>
          <p:cNvSpPr txBox="1"/>
          <p:nvPr/>
        </p:nvSpPr>
        <p:spPr>
          <a:xfrm>
            <a:off x="14605000" y="1117600"/>
            <a:ext cx="2717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b="0" i="0" u="none" strike="noStrike" spc="100" dirty="0">
                <a:solidFill>
                  <a:srgbClr val="CACACA"/>
                </a:solidFill>
                <a:latin typeface="establish Retrosans"/>
              </a:rPr>
              <a:t>미니 프로젝트</a:t>
            </a:r>
            <a:r>
              <a:rPr lang="en-US" altLang="ko-KR" sz="1500" b="0" i="0" u="none" strike="noStrike" spc="100" dirty="0">
                <a:solidFill>
                  <a:srgbClr val="CACACA"/>
                </a:solidFill>
                <a:latin typeface="establish Retrosans"/>
              </a:rPr>
              <a:t>(Version 1.0)</a:t>
            </a:r>
            <a:endParaRPr lang="en-US" sz="1500" b="0" i="0" u="none" strike="noStrike" spc="100" dirty="0">
              <a:solidFill>
                <a:srgbClr val="CACACA"/>
              </a:solidFill>
              <a:latin typeface="establish Retrosans"/>
            </a:endParaRPr>
          </a:p>
        </p:txBody>
      </p:sp>
      <p:sp>
        <p:nvSpPr>
          <p:cNvPr id="68" name="TextBox 54">
            <a:extLst>
              <a:ext uri="{FF2B5EF4-FFF2-40B4-BE49-F238E27FC236}">
                <a16:creationId xmlns:a16="http://schemas.microsoft.com/office/drawing/2014/main" id="{FBA8B12D-51DC-602B-EED0-A2B72914B673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establish Retrosans"/>
              </a:rPr>
              <a:t>2024.0</a:t>
            </a:r>
            <a:r>
              <a:rPr lang="en-US" sz="1500" spc="100" dirty="0">
                <a:solidFill>
                  <a:srgbClr val="2E3D4F"/>
                </a:solidFill>
                <a:latin typeface="establish Retrosans"/>
              </a:rPr>
              <a:t>7</a:t>
            </a:r>
            <a:endParaRPr lang="en-US" sz="1500" b="0" i="0" u="none" strike="noStrike" spc="100" dirty="0">
              <a:solidFill>
                <a:srgbClr val="2E3D4F"/>
              </a:solidFill>
              <a:latin typeface="establish Retrosans"/>
            </a:endParaRPr>
          </a:p>
        </p:txBody>
      </p:sp>
      <p:sp>
        <p:nvSpPr>
          <p:cNvPr id="16" name="TextBox 48">
            <a:extLst>
              <a:ext uri="{FF2B5EF4-FFF2-40B4-BE49-F238E27FC236}">
                <a16:creationId xmlns:a16="http://schemas.microsoft.com/office/drawing/2014/main" id="{9E748C40-2543-6652-740E-1A6F7046F32A}"/>
              </a:ext>
            </a:extLst>
          </p:cNvPr>
          <p:cNvSpPr txBox="1"/>
          <p:nvPr/>
        </p:nvSpPr>
        <p:spPr>
          <a:xfrm>
            <a:off x="4394200" y="1791820"/>
            <a:ext cx="6631215" cy="5184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2200" b="0" i="0" u="none" strike="noStrike" spc="-100" dirty="0" err="1">
                <a:solidFill>
                  <a:srgbClr val="FFFFFF"/>
                </a:solidFill>
                <a:ea typeface="Elice DigitalBaeum OTF"/>
              </a:rPr>
              <a:t>평활화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0DCB175-EE32-B23D-B7A5-52853C947DE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74547" y="2914955"/>
            <a:ext cx="5096586" cy="6125430"/>
          </a:xfrm>
          <a:prstGeom prst="rect">
            <a:avLst/>
          </a:prstGeom>
        </p:spPr>
      </p:pic>
      <p:pic>
        <p:nvPicPr>
          <p:cNvPr id="27" name="Picture 23">
            <a:extLst>
              <a:ext uri="{FF2B5EF4-FFF2-40B4-BE49-F238E27FC236}">
                <a16:creationId xmlns:a16="http://schemas.microsoft.com/office/drawing/2014/main" id="{328D9C7F-5E29-84E0-2697-0E644C75D195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10861011" y="5449207"/>
            <a:ext cx="3240000" cy="3240000"/>
          </a:xfrm>
          <a:prstGeom prst="rect">
            <a:avLst/>
          </a:prstGeom>
        </p:spPr>
      </p:pic>
      <p:sp>
        <p:nvSpPr>
          <p:cNvPr id="28" name="TextBox 33">
            <a:extLst>
              <a:ext uri="{FF2B5EF4-FFF2-40B4-BE49-F238E27FC236}">
                <a16:creationId xmlns:a16="http://schemas.microsoft.com/office/drawing/2014/main" id="{AA97B92A-7868-A983-E494-7DD2973D2A5C}"/>
              </a:ext>
            </a:extLst>
          </p:cNvPr>
          <p:cNvSpPr txBox="1"/>
          <p:nvPr/>
        </p:nvSpPr>
        <p:spPr>
          <a:xfrm>
            <a:off x="11566611" y="4934964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원본</a:t>
            </a:r>
            <a:endParaRPr lang="en-US" sz="1900" b="0" i="0" u="none" strike="noStrike" spc="100" dirty="0">
              <a:solidFill>
                <a:srgbClr val="FFFFFF"/>
              </a:solidFill>
              <a:latin typeface="establish Retrosans" panose="00000500000000000000" pitchFamily="2" charset="-127"/>
              <a:ea typeface="establish Retrosans" panose="00000500000000000000" pitchFamily="2" charset="-127"/>
            </a:endParaRPr>
          </a:p>
        </p:txBody>
      </p:sp>
      <p:pic>
        <p:nvPicPr>
          <p:cNvPr id="30" name="Picture 23">
            <a:extLst>
              <a:ext uri="{FF2B5EF4-FFF2-40B4-BE49-F238E27FC236}">
                <a16:creationId xmlns:a16="http://schemas.microsoft.com/office/drawing/2014/main" id="{4B4E91F2-8FA8-D2B9-26B2-14E920E1C4C4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14406493" y="5418788"/>
            <a:ext cx="3240000" cy="3240000"/>
          </a:xfrm>
          <a:prstGeom prst="rect">
            <a:avLst/>
          </a:prstGeom>
        </p:spPr>
      </p:pic>
      <p:sp>
        <p:nvSpPr>
          <p:cNvPr id="31" name="TextBox 33">
            <a:extLst>
              <a:ext uri="{FF2B5EF4-FFF2-40B4-BE49-F238E27FC236}">
                <a16:creationId xmlns:a16="http://schemas.microsoft.com/office/drawing/2014/main" id="{62A53E07-8C96-3CCE-97F2-6E1AA244C097}"/>
              </a:ext>
            </a:extLst>
          </p:cNvPr>
          <p:cNvSpPr txBox="1"/>
          <p:nvPr/>
        </p:nvSpPr>
        <p:spPr>
          <a:xfrm>
            <a:off x="15109904" y="4953000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결과</a:t>
            </a:r>
            <a:endParaRPr lang="en-US" altLang="ko-KR" sz="1900" b="0" i="0" u="none" strike="noStrike" spc="100" dirty="0">
              <a:solidFill>
                <a:srgbClr val="FFFFFF"/>
              </a:solidFill>
              <a:latin typeface="establish Retrosan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E77A429-DB00-17C7-CE74-874349FDEC0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61011" y="5448129"/>
            <a:ext cx="3240000" cy="321488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EC4BAD3-B000-EC2E-969C-88F2E03C1FF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408991" y="5414628"/>
            <a:ext cx="3234071" cy="3234071"/>
          </a:xfrm>
          <a:prstGeom prst="rect">
            <a:avLst/>
          </a:prstGeom>
        </p:spPr>
      </p:pic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2D7CC65B-60DD-5626-EE93-938219BC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7" name="TextBox 57">
            <a:extLst>
              <a:ext uri="{FF2B5EF4-FFF2-40B4-BE49-F238E27FC236}">
                <a16:creationId xmlns:a16="http://schemas.microsoft.com/office/drawing/2014/main" id="{B8655229-0620-7B0F-57A2-F42C48540B59}"/>
              </a:ext>
            </a:extLst>
          </p:cNvPr>
          <p:cNvSpPr txBox="1"/>
          <p:nvPr/>
        </p:nvSpPr>
        <p:spPr>
          <a:xfrm>
            <a:off x="15678150" y="9728200"/>
            <a:ext cx="215265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940"/>
              </a:lnSpc>
            </a:pPr>
            <a:r>
              <a:rPr lang="en-US" altLang="ko-KR" sz="3200" spc="-400" dirty="0">
                <a:solidFill>
                  <a:srgbClr val="FFFFFF"/>
                </a:solidFill>
                <a:ea typeface="SB AggroOTF Light"/>
              </a:rPr>
              <a:t>15 / 22</a:t>
            </a:r>
            <a:endParaRPr lang="ko-KR" sz="32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398627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1277600" y="1922182"/>
            <a:ext cx="6324600" cy="221801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68800" y="3606800"/>
            <a:ext cx="508000" cy="5080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03300" y="20066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개발 결과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1487150" y="2123140"/>
            <a:ext cx="5835650" cy="18011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회선 처리를 이용한 가장 기본적인 영상 처리 방법</a:t>
            </a:r>
            <a:endParaRPr lang="en-US" alt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마스크에는 음의 </a:t>
            </a:r>
            <a:r>
              <a:rPr lang="ko-KR" altLang="en-US" sz="2200" b="0" i="0" u="none" strike="noStrike" spc="-100" dirty="0" err="1">
                <a:solidFill>
                  <a:srgbClr val="FFFFFF"/>
                </a:solidFill>
                <a:ea typeface="Elice DigitalBaeum OTF"/>
              </a:rPr>
              <a:t>계수값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 </a:t>
            </a:r>
            <a:r>
              <a:rPr lang="en-US" altLang="ko-KR" sz="2200" b="0" i="0" u="none" strike="noStrike" spc="-100" dirty="0">
                <a:solidFill>
                  <a:srgbClr val="FFFFFF"/>
                </a:solidFill>
                <a:ea typeface="Elice DigitalBaeum OTF"/>
              </a:rPr>
              <a:t>-1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이 있으므로 회선 처리로 생성된 영상의 화소 값은 음수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0E4C9A03-4108-AFBF-8CF6-CA56C41852F9}"/>
              </a:ext>
            </a:extLst>
          </p:cNvPr>
          <p:cNvSpPr txBox="1"/>
          <p:nvPr/>
        </p:nvSpPr>
        <p:spPr>
          <a:xfrm>
            <a:off x="914400" y="49022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9B9EA0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58" name="TextBox 36">
            <a:extLst>
              <a:ext uri="{FF2B5EF4-FFF2-40B4-BE49-F238E27FC236}">
                <a16:creationId xmlns:a16="http://schemas.microsoft.com/office/drawing/2014/main" id="{E3792A60-9397-DA91-251E-A4912B367318}"/>
              </a:ext>
            </a:extLst>
          </p:cNvPr>
          <p:cNvSpPr txBox="1"/>
          <p:nvPr/>
        </p:nvSpPr>
        <p:spPr>
          <a:xfrm>
            <a:off x="914400" y="52705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02_development environment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27DD66CC-15C2-F36E-3176-47D1A92CC008}"/>
              </a:ext>
            </a:extLst>
          </p:cNvPr>
          <p:cNvSpPr txBox="1"/>
          <p:nvPr/>
        </p:nvSpPr>
        <p:spPr>
          <a:xfrm>
            <a:off x="9144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03_Singularity</a:t>
            </a:r>
          </a:p>
        </p:txBody>
      </p:sp>
      <p:sp>
        <p:nvSpPr>
          <p:cNvPr id="60" name="TextBox 38">
            <a:extLst>
              <a:ext uri="{FF2B5EF4-FFF2-40B4-BE49-F238E27FC236}">
                <a16:creationId xmlns:a16="http://schemas.microsoft.com/office/drawing/2014/main" id="{91D5FF02-7AA5-9988-3660-4CC65B89D8F8}"/>
              </a:ext>
            </a:extLst>
          </p:cNvPr>
          <p:cNvSpPr txBox="1"/>
          <p:nvPr/>
        </p:nvSpPr>
        <p:spPr>
          <a:xfrm>
            <a:off x="9144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E6FD72"/>
                </a:solidFill>
                <a:latin typeface="Pretendard Light"/>
              </a:rPr>
              <a:t>04_Development Results</a:t>
            </a:r>
          </a:p>
        </p:txBody>
      </p:sp>
      <p:sp>
        <p:nvSpPr>
          <p:cNvPr id="61" name="TextBox 39">
            <a:extLst>
              <a:ext uri="{FF2B5EF4-FFF2-40B4-BE49-F238E27FC236}">
                <a16:creationId xmlns:a16="http://schemas.microsoft.com/office/drawing/2014/main" id="{749B3D23-BF91-8759-2FE0-14AA29A2CD33}"/>
              </a:ext>
            </a:extLst>
          </p:cNvPr>
          <p:cNvSpPr txBox="1"/>
          <p:nvPr/>
        </p:nvSpPr>
        <p:spPr>
          <a:xfrm>
            <a:off x="9144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05_Feelings and limitations</a:t>
            </a:r>
          </a:p>
        </p:txBody>
      </p:sp>
      <p:sp>
        <p:nvSpPr>
          <p:cNvPr id="62" name="TextBox 40">
            <a:extLst>
              <a:ext uri="{FF2B5EF4-FFF2-40B4-BE49-F238E27FC236}">
                <a16:creationId xmlns:a16="http://schemas.microsoft.com/office/drawing/2014/main" id="{AC95C747-55B3-6EFE-0BDD-18807A911DBA}"/>
              </a:ext>
            </a:extLst>
          </p:cNvPr>
          <p:cNvSpPr txBox="1"/>
          <p:nvPr/>
        </p:nvSpPr>
        <p:spPr>
          <a:xfrm>
            <a:off x="914400" y="6899088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06_Future Development Direction</a:t>
            </a:r>
          </a:p>
        </p:txBody>
      </p:sp>
      <p:pic>
        <p:nvPicPr>
          <p:cNvPr id="63" name="Picture 14">
            <a:extLst>
              <a:ext uri="{FF2B5EF4-FFF2-40B4-BE49-F238E27FC236}">
                <a16:creationId xmlns:a16="http://schemas.microsoft.com/office/drawing/2014/main" id="{921F78CE-1D80-3840-F72A-3405223914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64" name="Picture 15">
            <a:extLst>
              <a:ext uri="{FF2B5EF4-FFF2-40B4-BE49-F238E27FC236}">
                <a16:creationId xmlns:a16="http://schemas.microsoft.com/office/drawing/2014/main" id="{8409AC11-C59B-70C3-8655-27CFE89ABC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65" name="Picture 16">
            <a:extLst>
              <a:ext uri="{FF2B5EF4-FFF2-40B4-BE49-F238E27FC236}">
                <a16:creationId xmlns:a16="http://schemas.microsoft.com/office/drawing/2014/main" id="{0FBBFAFB-A53F-3792-8DE5-191148ADB6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66" name="Picture 17">
            <a:extLst>
              <a:ext uri="{FF2B5EF4-FFF2-40B4-BE49-F238E27FC236}">
                <a16:creationId xmlns:a16="http://schemas.microsoft.com/office/drawing/2014/main" id="{0905A6E7-95C3-62DC-5A02-DD52B27A43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67" name="TextBox 53">
            <a:extLst>
              <a:ext uri="{FF2B5EF4-FFF2-40B4-BE49-F238E27FC236}">
                <a16:creationId xmlns:a16="http://schemas.microsoft.com/office/drawing/2014/main" id="{ACC5917E-88DE-2FD3-972F-61FFB53FF74E}"/>
              </a:ext>
            </a:extLst>
          </p:cNvPr>
          <p:cNvSpPr txBox="1"/>
          <p:nvPr/>
        </p:nvSpPr>
        <p:spPr>
          <a:xfrm>
            <a:off x="14605000" y="1117600"/>
            <a:ext cx="2717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b="0" i="0" u="none" strike="noStrike" spc="100" dirty="0">
                <a:solidFill>
                  <a:srgbClr val="CACACA"/>
                </a:solidFill>
                <a:latin typeface="establish Retrosans"/>
              </a:rPr>
              <a:t>미니 프로젝트</a:t>
            </a:r>
            <a:r>
              <a:rPr lang="en-US" altLang="ko-KR" sz="1500" b="0" i="0" u="none" strike="noStrike" spc="100" dirty="0">
                <a:solidFill>
                  <a:srgbClr val="CACACA"/>
                </a:solidFill>
                <a:latin typeface="establish Retrosans"/>
              </a:rPr>
              <a:t>(Version 1.0)</a:t>
            </a:r>
            <a:endParaRPr lang="en-US" sz="1500" b="0" i="0" u="none" strike="noStrike" spc="100" dirty="0">
              <a:solidFill>
                <a:srgbClr val="CACACA"/>
              </a:solidFill>
              <a:latin typeface="establish Retrosans"/>
            </a:endParaRPr>
          </a:p>
        </p:txBody>
      </p:sp>
      <p:sp>
        <p:nvSpPr>
          <p:cNvPr id="68" name="TextBox 54">
            <a:extLst>
              <a:ext uri="{FF2B5EF4-FFF2-40B4-BE49-F238E27FC236}">
                <a16:creationId xmlns:a16="http://schemas.microsoft.com/office/drawing/2014/main" id="{FBA8B12D-51DC-602B-EED0-A2B72914B673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establish Retrosans"/>
              </a:rPr>
              <a:t>2024.0</a:t>
            </a:r>
            <a:r>
              <a:rPr lang="en-US" sz="1500" spc="100" dirty="0">
                <a:solidFill>
                  <a:srgbClr val="2E3D4F"/>
                </a:solidFill>
                <a:latin typeface="establish Retrosans"/>
              </a:rPr>
              <a:t>7</a:t>
            </a:r>
            <a:endParaRPr lang="en-US" sz="1500" b="0" i="0" u="none" strike="noStrike" spc="100" dirty="0">
              <a:solidFill>
                <a:srgbClr val="2E3D4F"/>
              </a:solidFill>
              <a:latin typeface="establish Retrosans"/>
            </a:endParaRPr>
          </a:p>
        </p:txBody>
      </p:sp>
      <p:sp>
        <p:nvSpPr>
          <p:cNvPr id="16" name="TextBox 48">
            <a:extLst>
              <a:ext uri="{FF2B5EF4-FFF2-40B4-BE49-F238E27FC236}">
                <a16:creationId xmlns:a16="http://schemas.microsoft.com/office/drawing/2014/main" id="{9E748C40-2543-6652-740E-1A6F7046F32A}"/>
              </a:ext>
            </a:extLst>
          </p:cNvPr>
          <p:cNvSpPr txBox="1"/>
          <p:nvPr/>
        </p:nvSpPr>
        <p:spPr>
          <a:xfrm>
            <a:off x="4394200" y="1791820"/>
            <a:ext cx="6631215" cy="5184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2200" b="0" i="0" u="none" strike="noStrike" spc="-100" dirty="0" err="1">
                <a:solidFill>
                  <a:srgbClr val="FFFFFF"/>
                </a:solidFill>
                <a:ea typeface="Elice DigitalBaeum OTF"/>
              </a:rPr>
              <a:t>엠보싱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6316F45-F80A-D1BE-1D61-3A3974ED19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05264" y="2398485"/>
            <a:ext cx="4448796" cy="50870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EA32D99-85CC-4390-E673-E34962A7424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46988" y="3822700"/>
            <a:ext cx="4715533" cy="5630061"/>
          </a:xfrm>
          <a:prstGeom prst="rect">
            <a:avLst/>
          </a:prstGeom>
        </p:spPr>
      </p:pic>
      <p:pic>
        <p:nvPicPr>
          <p:cNvPr id="30" name="Picture 23">
            <a:extLst>
              <a:ext uri="{FF2B5EF4-FFF2-40B4-BE49-F238E27FC236}">
                <a16:creationId xmlns:a16="http://schemas.microsoft.com/office/drawing/2014/main" id="{12E2299D-9B28-5ECB-7898-9D0AA06BEBCC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10861011" y="5449207"/>
            <a:ext cx="3240000" cy="3240000"/>
          </a:xfrm>
          <a:prstGeom prst="rect">
            <a:avLst/>
          </a:prstGeom>
        </p:spPr>
      </p:pic>
      <p:sp>
        <p:nvSpPr>
          <p:cNvPr id="31" name="TextBox 33">
            <a:extLst>
              <a:ext uri="{FF2B5EF4-FFF2-40B4-BE49-F238E27FC236}">
                <a16:creationId xmlns:a16="http://schemas.microsoft.com/office/drawing/2014/main" id="{DB199FBA-4437-0189-3C27-64D6F92E997F}"/>
              </a:ext>
            </a:extLst>
          </p:cNvPr>
          <p:cNvSpPr txBox="1"/>
          <p:nvPr/>
        </p:nvSpPr>
        <p:spPr>
          <a:xfrm>
            <a:off x="11566611" y="4934964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원본</a:t>
            </a:r>
            <a:endParaRPr lang="en-US" sz="1900" b="0" i="0" u="none" strike="noStrike" spc="100" dirty="0">
              <a:solidFill>
                <a:srgbClr val="FFFFFF"/>
              </a:solidFill>
              <a:latin typeface="establish Retrosans" panose="00000500000000000000" pitchFamily="2" charset="-127"/>
              <a:ea typeface="establish Retrosans" panose="00000500000000000000" pitchFamily="2" charset="-127"/>
            </a:endParaRPr>
          </a:p>
        </p:txBody>
      </p:sp>
      <p:pic>
        <p:nvPicPr>
          <p:cNvPr id="32" name="Picture 23">
            <a:extLst>
              <a:ext uri="{FF2B5EF4-FFF2-40B4-BE49-F238E27FC236}">
                <a16:creationId xmlns:a16="http://schemas.microsoft.com/office/drawing/2014/main" id="{9B91144F-70AD-D66A-3F37-CA6E19AA1710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14406493" y="5418788"/>
            <a:ext cx="3240000" cy="3240000"/>
          </a:xfrm>
          <a:prstGeom prst="rect">
            <a:avLst/>
          </a:prstGeom>
        </p:spPr>
      </p:pic>
      <p:sp>
        <p:nvSpPr>
          <p:cNvPr id="33" name="TextBox 33">
            <a:extLst>
              <a:ext uri="{FF2B5EF4-FFF2-40B4-BE49-F238E27FC236}">
                <a16:creationId xmlns:a16="http://schemas.microsoft.com/office/drawing/2014/main" id="{6ACDC2D1-4FD3-252E-DCB5-EF0330961B20}"/>
              </a:ext>
            </a:extLst>
          </p:cNvPr>
          <p:cNvSpPr txBox="1"/>
          <p:nvPr/>
        </p:nvSpPr>
        <p:spPr>
          <a:xfrm>
            <a:off x="15109904" y="4953000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결과</a:t>
            </a:r>
            <a:endParaRPr lang="en-US" altLang="ko-KR" sz="1900" b="0" i="0" u="none" strike="noStrike" spc="100" dirty="0">
              <a:solidFill>
                <a:srgbClr val="FFFFFF"/>
              </a:solidFill>
              <a:latin typeface="establish Retrosans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E932DB4-C35F-351D-5D7C-5E809C2CF71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861011" y="5448129"/>
            <a:ext cx="3240000" cy="321488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E37140B-84B8-DA2A-F842-9485092FAFE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409372" y="5410200"/>
            <a:ext cx="3237121" cy="3224623"/>
          </a:xfrm>
          <a:prstGeom prst="rect">
            <a:avLst/>
          </a:prstGeom>
        </p:spPr>
      </p:pic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9F21FBF0-7BD5-D4E7-60FF-13EFF5FD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9" name="TextBox 57">
            <a:extLst>
              <a:ext uri="{FF2B5EF4-FFF2-40B4-BE49-F238E27FC236}">
                <a16:creationId xmlns:a16="http://schemas.microsoft.com/office/drawing/2014/main" id="{55F6FC89-C0DA-5890-9C09-ABFCC7240533}"/>
              </a:ext>
            </a:extLst>
          </p:cNvPr>
          <p:cNvSpPr txBox="1"/>
          <p:nvPr/>
        </p:nvSpPr>
        <p:spPr>
          <a:xfrm>
            <a:off x="15678150" y="9728200"/>
            <a:ext cx="215265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940"/>
              </a:lnSpc>
            </a:pPr>
            <a:r>
              <a:rPr lang="en-US" altLang="ko-KR" sz="3200" spc="-400" dirty="0">
                <a:solidFill>
                  <a:srgbClr val="FFFFFF"/>
                </a:solidFill>
                <a:ea typeface="SB AggroOTF Light"/>
              </a:rPr>
              <a:t>1 6/ 22</a:t>
            </a:r>
            <a:endParaRPr lang="ko-KR" sz="32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523984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1277600" y="1922182"/>
            <a:ext cx="6324600" cy="221801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68800" y="3606800"/>
            <a:ext cx="508000" cy="5080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03300" y="20066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개발 결과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1487150" y="2123140"/>
            <a:ext cx="5835650" cy="16995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영상의 세밀한 부분을 제거하여 영상을 </a:t>
            </a:r>
            <a:r>
              <a:rPr lang="ko-KR" altLang="en-US" sz="2200" b="0" i="0" u="none" strike="noStrike" spc="-100" dirty="0" err="1">
                <a:solidFill>
                  <a:srgbClr val="FFFFFF"/>
                </a:solidFill>
                <a:ea typeface="Elice DigitalBaeum OTF"/>
              </a:rPr>
              <a:t>흐리게하거나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 </a:t>
            </a:r>
            <a:r>
              <a:rPr lang="ko-KR" altLang="en-US" sz="2200" b="0" i="0" u="none" strike="noStrike" spc="-100" dirty="0" err="1">
                <a:solidFill>
                  <a:srgbClr val="FFFFFF"/>
                </a:solidFill>
                <a:ea typeface="Elice DigitalBaeum OTF"/>
              </a:rPr>
              <a:t>부드럽게하는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 기술</a:t>
            </a:r>
            <a:endParaRPr lang="en-US" alt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영상의 세밀한 부분은 주파수축에서 보면 고주파 성분인데</a:t>
            </a:r>
            <a:r>
              <a:rPr lang="en-US" altLang="ko-KR" sz="2200" b="0" i="0" u="none" strike="noStrike" spc="-100" dirty="0">
                <a:solidFill>
                  <a:srgbClr val="FFFFFF"/>
                </a:solidFill>
                <a:ea typeface="Elice DigitalBaeum OTF"/>
              </a:rPr>
              <a:t>, </a:t>
            </a:r>
            <a:r>
              <a:rPr lang="ko-KR" altLang="en-US" sz="2200" b="0" i="0" u="none" strike="noStrike" spc="-100" dirty="0" err="1">
                <a:solidFill>
                  <a:srgbClr val="FFFFFF"/>
                </a:solidFill>
                <a:ea typeface="Elice DigitalBaeum OTF"/>
              </a:rPr>
              <a:t>블러링은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 고주파 성분을 제거해줌</a:t>
            </a:r>
            <a:r>
              <a:rPr lang="en-US" altLang="ko-KR" sz="2200" b="0" i="0" u="none" strike="noStrike" spc="-100" dirty="0">
                <a:solidFill>
                  <a:srgbClr val="FFFFFF"/>
                </a:solidFill>
                <a:ea typeface="Elice DigitalBaeum OTF"/>
              </a:rPr>
              <a:t>.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0E4C9A03-4108-AFBF-8CF6-CA56C41852F9}"/>
              </a:ext>
            </a:extLst>
          </p:cNvPr>
          <p:cNvSpPr txBox="1"/>
          <p:nvPr/>
        </p:nvSpPr>
        <p:spPr>
          <a:xfrm>
            <a:off x="914400" y="49022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9B9EA0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58" name="TextBox 36">
            <a:extLst>
              <a:ext uri="{FF2B5EF4-FFF2-40B4-BE49-F238E27FC236}">
                <a16:creationId xmlns:a16="http://schemas.microsoft.com/office/drawing/2014/main" id="{E3792A60-9397-DA91-251E-A4912B367318}"/>
              </a:ext>
            </a:extLst>
          </p:cNvPr>
          <p:cNvSpPr txBox="1"/>
          <p:nvPr/>
        </p:nvSpPr>
        <p:spPr>
          <a:xfrm>
            <a:off x="914400" y="52705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02_development environment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27DD66CC-15C2-F36E-3176-47D1A92CC008}"/>
              </a:ext>
            </a:extLst>
          </p:cNvPr>
          <p:cNvSpPr txBox="1"/>
          <p:nvPr/>
        </p:nvSpPr>
        <p:spPr>
          <a:xfrm>
            <a:off x="9144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03_Singularity</a:t>
            </a:r>
          </a:p>
        </p:txBody>
      </p:sp>
      <p:sp>
        <p:nvSpPr>
          <p:cNvPr id="60" name="TextBox 38">
            <a:extLst>
              <a:ext uri="{FF2B5EF4-FFF2-40B4-BE49-F238E27FC236}">
                <a16:creationId xmlns:a16="http://schemas.microsoft.com/office/drawing/2014/main" id="{91D5FF02-7AA5-9988-3660-4CC65B89D8F8}"/>
              </a:ext>
            </a:extLst>
          </p:cNvPr>
          <p:cNvSpPr txBox="1"/>
          <p:nvPr/>
        </p:nvSpPr>
        <p:spPr>
          <a:xfrm>
            <a:off x="9144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E6FD72"/>
                </a:solidFill>
                <a:latin typeface="Pretendard Light"/>
              </a:rPr>
              <a:t>04_Development Results</a:t>
            </a:r>
          </a:p>
        </p:txBody>
      </p:sp>
      <p:sp>
        <p:nvSpPr>
          <p:cNvPr id="61" name="TextBox 39">
            <a:extLst>
              <a:ext uri="{FF2B5EF4-FFF2-40B4-BE49-F238E27FC236}">
                <a16:creationId xmlns:a16="http://schemas.microsoft.com/office/drawing/2014/main" id="{749B3D23-BF91-8759-2FE0-14AA29A2CD33}"/>
              </a:ext>
            </a:extLst>
          </p:cNvPr>
          <p:cNvSpPr txBox="1"/>
          <p:nvPr/>
        </p:nvSpPr>
        <p:spPr>
          <a:xfrm>
            <a:off x="9144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05_Feelings and limitations</a:t>
            </a:r>
          </a:p>
        </p:txBody>
      </p:sp>
      <p:sp>
        <p:nvSpPr>
          <p:cNvPr id="62" name="TextBox 40">
            <a:extLst>
              <a:ext uri="{FF2B5EF4-FFF2-40B4-BE49-F238E27FC236}">
                <a16:creationId xmlns:a16="http://schemas.microsoft.com/office/drawing/2014/main" id="{AC95C747-55B3-6EFE-0BDD-18807A911DBA}"/>
              </a:ext>
            </a:extLst>
          </p:cNvPr>
          <p:cNvSpPr txBox="1"/>
          <p:nvPr/>
        </p:nvSpPr>
        <p:spPr>
          <a:xfrm>
            <a:off x="914400" y="6899088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06_Future Development Direction</a:t>
            </a:r>
          </a:p>
        </p:txBody>
      </p:sp>
      <p:pic>
        <p:nvPicPr>
          <p:cNvPr id="63" name="Picture 14">
            <a:extLst>
              <a:ext uri="{FF2B5EF4-FFF2-40B4-BE49-F238E27FC236}">
                <a16:creationId xmlns:a16="http://schemas.microsoft.com/office/drawing/2014/main" id="{921F78CE-1D80-3840-F72A-3405223914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64" name="Picture 15">
            <a:extLst>
              <a:ext uri="{FF2B5EF4-FFF2-40B4-BE49-F238E27FC236}">
                <a16:creationId xmlns:a16="http://schemas.microsoft.com/office/drawing/2014/main" id="{8409AC11-C59B-70C3-8655-27CFE89ABC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65" name="Picture 16">
            <a:extLst>
              <a:ext uri="{FF2B5EF4-FFF2-40B4-BE49-F238E27FC236}">
                <a16:creationId xmlns:a16="http://schemas.microsoft.com/office/drawing/2014/main" id="{0FBBFAFB-A53F-3792-8DE5-191148ADB6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66" name="Picture 17">
            <a:extLst>
              <a:ext uri="{FF2B5EF4-FFF2-40B4-BE49-F238E27FC236}">
                <a16:creationId xmlns:a16="http://schemas.microsoft.com/office/drawing/2014/main" id="{0905A6E7-95C3-62DC-5A02-DD52B27A43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67" name="TextBox 53">
            <a:extLst>
              <a:ext uri="{FF2B5EF4-FFF2-40B4-BE49-F238E27FC236}">
                <a16:creationId xmlns:a16="http://schemas.microsoft.com/office/drawing/2014/main" id="{ACC5917E-88DE-2FD3-972F-61FFB53FF74E}"/>
              </a:ext>
            </a:extLst>
          </p:cNvPr>
          <p:cNvSpPr txBox="1"/>
          <p:nvPr/>
        </p:nvSpPr>
        <p:spPr>
          <a:xfrm>
            <a:off x="14605000" y="1117600"/>
            <a:ext cx="2717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b="0" i="0" u="none" strike="noStrike" spc="100" dirty="0">
                <a:solidFill>
                  <a:srgbClr val="CACACA"/>
                </a:solidFill>
                <a:latin typeface="establish Retrosans"/>
              </a:rPr>
              <a:t>미니 프로젝트</a:t>
            </a:r>
            <a:r>
              <a:rPr lang="en-US" altLang="ko-KR" sz="1500" b="0" i="0" u="none" strike="noStrike" spc="100" dirty="0">
                <a:solidFill>
                  <a:srgbClr val="CACACA"/>
                </a:solidFill>
                <a:latin typeface="establish Retrosans"/>
              </a:rPr>
              <a:t>(Version 1.0)</a:t>
            </a:r>
            <a:endParaRPr lang="en-US" sz="1500" b="0" i="0" u="none" strike="noStrike" spc="100" dirty="0">
              <a:solidFill>
                <a:srgbClr val="CACACA"/>
              </a:solidFill>
              <a:latin typeface="establish Retrosans"/>
            </a:endParaRPr>
          </a:p>
        </p:txBody>
      </p:sp>
      <p:sp>
        <p:nvSpPr>
          <p:cNvPr id="68" name="TextBox 54">
            <a:extLst>
              <a:ext uri="{FF2B5EF4-FFF2-40B4-BE49-F238E27FC236}">
                <a16:creationId xmlns:a16="http://schemas.microsoft.com/office/drawing/2014/main" id="{FBA8B12D-51DC-602B-EED0-A2B72914B673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establish Retrosans"/>
              </a:rPr>
              <a:t>2024.0</a:t>
            </a:r>
            <a:r>
              <a:rPr lang="en-US" sz="1500" spc="100" dirty="0">
                <a:solidFill>
                  <a:srgbClr val="2E3D4F"/>
                </a:solidFill>
                <a:latin typeface="establish Retrosans"/>
              </a:rPr>
              <a:t>7</a:t>
            </a:r>
            <a:endParaRPr lang="en-US" sz="1500" b="0" i="0" u="none" strike="noStrike" spc="100" dirty="0">
              <a:solidFill>
                <a:srgbClr val="2E3D4F"/>
              </a:solidFill>
              <a:latin typeface="establish Retrosans"/>
            </a:endParaRPr>
          </a:p>
        </p:txBody>
      </p:sp>
      <p:sp>
        <p:nvSpPr>
          <p:cNvPr id="16" name="TextBox 48">
            <a:extLst>
              <a:ext uri="{FF2B5EF4-FFF2-40B4-BE49-F238E27FC236}">
                <a16:creationId xmlns:a16="http://schemas.microsoft.com/office/drawing/2014/main" id="{9E748C40-2543-6652-740E-1A6F7046F32A}"/>
              </a:ext>
            </a:extLst>
          </p:cNvPr>
          <p:cNvSpPr txBox="1"/>
          <p:nvPr/>
        </p:nvSpPr>
        <p:spPr>
          <a:xfrm>
            <a:off x="4394200" y="1791820"/>
            <a:ext cx="6631215" cy="5184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2200" b="0" i="0" u="none" strike="noStrike" spc="-100" dirty="0" err="1">
                <a:solidFill>
                  <a:srgbClr val="FFFFFF"/>
                </a:solidFill>
                <a:ea typeface="Elice DigitalBaeum OTF"/>
              </a:rPr>
              <a:t>블러링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7990EC7-E33F-2217-86AD-18A78D4AD3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55876" y="2577672"/>
            <a:ext cx="4286848" cy="503942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14C8922-1F96-19AF-F4E9-480F0023D64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12028" y="4016627"/>
            <a:ext cx="4725059" cy="5591955"/>
          </a:xfrm>
          <a:prstGeom prst="rect">
            <a:avLst/>
          </a:prstGeom>
        </p:spPr>
      </p:pic>
      <p:pic>
        <p:nvPicPr>
          <p:cNvPr id="30" name="Picture 23">
            <a:extLst>
              <a:ext uri="{FF2B5EF4-FFF2-40B4-BE49-F238E27FC236}">
                <a16:creationId xmlns:a16="http://schemas.microsoft.com/office/drawing/2014/main" id="{5799FFC1-859A-152A-1509-D25BD69D29A0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10861011" y="5449207"/>
            <a:ext cx="3240000" cy="3240000"/>
          </a:xfrm>
          <a:prstGeom prst="rect">
            <a:avLst/>
          </a:prstGeom>
        </p:spPr>
      </p:pic>
      <p:sp>
        <p:nvSpPr>
          <p:cNvPr id="31" name="TextBox 33">
            <a:extLst>
              <a:ext uri="{FF2B5EF4-FFF2-40B4-BE49-F238E27FC236}">
                <a16:creationId xmlns:a16="http://schemas.microsoft.com/office/drawing/2014/main" id="{AC8B94FA-A9BE-E7EF-D5E9-0394E4FF17E8}"/>
              </a:ext>
            </a:extLst>
          </p:cNvPr>
          <p:cNvSpPr txBox="1"/>
          <p:nvPr/>
        </p:nvSpPr>
        <p:spPr>
          <a:xfrm>
            <a:off x="11566611" y="4934964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원본</a:t>
            </a:r>
            <a:endParaRPr lang="en-US" sz="1900" b="0" i="0" u="none" strike="noStrike" spc="100" dirty="0">
              <a:solidFill>
                <a:srgbClr val="FFFFFF"/>
              </a:solidFill>
              <a:latin typeface="establish Retrosans" panose="00000500000000000000" pitchFamily="2" charset="-127"/>
              <a:ea typeface="establish Retrosans" panose="00000500000000000000" pitchFamily="2" charset="-127"/>
            </a:endParaRPr>
          </a:p>
        </p:txBody>
      </p:sp>
      <p:pic>
        <p:nvPicPr>
          <p:cNvPr id="32" name="Picture 23">
            <a:extLst>
              <a:ext uri="{FF2B5EF4-FFF2-40B4-BE49-F238E27FC236}">
                <a16:creationId xmlns:a16="http://schemas.microsoft.com/office/drawing/2014/main" id="{1C5DA559-3EFE-5E12-3C3B-2A62FCC08B32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14406493" y="5418788"/>
            <a:ext cx="3240000" cy="3240000"/>
          </a:xfrm>
          <a:prstGeom prst="rect">
            <a:avLst/>
          </a:prstGeom>
        </p:spPr>
      </p:pic>
      <p:sp>
        <p:nvSpPr>
          <p:cNvPr id="33" name="TextBox 33">
            <a:extLst>
              <a:ext uri="{FF2B5EF4-FFF2-40B4-BE49-F238E27FC236}">
                <a16:creationId xmlns:a16="http://schemas.microsoft.com/office/drawing/2014/main" id="{41611CBE-0600-6F8E-ECC5-B2603F8EFC80}"/>
              </a:ext>
            </a:extLst>
          </p:cNvPr>
          <p:cNvSpPr txBox="1"/>
          <p:nvPr/>
        </p:nvSpPr>
        <p:spPr>
          <a:xfrm>
            <a:off x="15109904" y="4953000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결과</a:t>
            </a:r>
            <a:endParaRPr lang="en-US" altLang="ko-KR" sz="1900" b="0" i="0" u="none" strike="noStrike" spc="100" dirty="0">
              <a:solidFill>
                <a:srgbClr val="FFFFFF"/>
              </a:solidFill>
              <a:latin typeface="establish Retrosans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3D67F3D-21F3-DD8A-A5DF-95C86BFB0E5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861011" y="5448129"/>
            <a:ext cx="3240000" cy="321488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F87AB6E-E6BD-C1E9-A783-980E586F198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402114" y="5410200"/>
            <a:ext cx="3239999" cy="3290822"/>
          </a:xfrm>
          <a:prstGeom prst="rect">
            <a:avLst/>
          </a:prstGeom>
        </p:spPr>
      </p:pic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70F62023-D0D4-809F-E598-96F7AB86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9" name="TextBox 57">
            <a:extLst>
              <a:ext uri="{FF2B5EF4-FFF2-40B4-BE49-F238E27FC236}">
                <a16:creationId xmlns:a16="http://schemas.microsoft.com/office/drawing/2014/main" id="{A7ACB529-8899-3DE2-B3D4-4C940227BB8B}"/>
              </a:ext>
            </a:extLst>
          </p:cNvPr>
          <p:cNvSpPr txBox="1"/>
          <p:nvPr/>
        </p:nvSpPr>
        <p:spPr>
          <a:xfrm>
            <a:off x="15678150" y="9728200"/>
            <a:ext cx="215265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940"/>
              </a:lnSpc>
            </a:pPr>
            <a:r>
              <a:rPr lang="en-US" altLang="ko-KR" sz="3200" spc="-400" dirty="0">
                <a:solidFill>
                  <a:srgbClr val="FFFFFF"/>
                </a:solidFill>
                <a:ea typeface="SB AggroOTF Light"/>
              </a:rPr>
              <a:t>1 7/ 22</a:t>
            </a:r>
            <a:endParaRPr lang="ko-KR" sz="32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935074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1277600" y="1922182"/>
            <a:ext cx="6324600" cy="221801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68800" y="3606800"/>
            <a:ext cx="508000" cy="5080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03300" y="20066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개발 결과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1487150" y="2123140"/>
            <a:ext cx="5835650" cy="16995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이미지에서 왼쪽과 오른쪽 간의 밝기 변화가 큰 부분</a:t>
            </a:r>
            <a:endParaRPr lang="en-US" alt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b="0" i="0" u="none" strike="noStrike" spc="-100" dirty="0" err="1">
                <a:solidFill>
                  <a:srgbClr val="FFFFFF"/>
                </a:solidFill>
                <a:ea typeface="Elice DigitalBaeum OTF"/>
              </a:rPr>
              <a:t>소벨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 필터 등 수직 에지 검출 마스크 사용</a:t>
            </a:r>
            <a:endParaRPr lang="ko-KR" alt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0E4C9A03-4108-AFBF-8CF6-CA56C41852F9}"/>
              </a:ext>
            </a:extLst>
          </p:cNvPr>
          <p:cNvSpPr txBox="1"/>
          <p:nvPr/>
        </p:nvSpPr>
        <p:spPr>
          <a:xfrm>
            <a:off x="914400" y="49022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9B9EA0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58" name="TextBox 36">
            <a:extLst>
              <a:ext uri="{FF2B5EF4-FFF2-40B4-BE49-F238E27FC236}">
                <a16:creationId xmlns:a16="http://schemas.microsoft.com/office/drawing/2014/main" id="{E3792A60-9397-DA91-251E-A4912B367318}"/>
              </a:ext>
            </a:extLst>
          </p:cNvPr>
          <p:cNvSpPr txBox="1"/>
          <p:nvPr/>
        </p:nvSpPr>
        <p:spPr>
          <a:xfrm>
            <a:off x="914400" y="52705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02_development environment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27DD66CC-15C2-F36E-3176-47D1A92CC008}"/>
              </a:ext>
            </a:extLst>
          </p:cNvPr>
          <p:cNvSpPr txBox="1"/>
          <p:nvPr/>
        </p:nvSpPr>
        <p:spPr>
          <a:xfrm>
            <a:off x="9144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03_Singularity</a:t>
            </a:r>
          </a:p>
        </p:txBody>
      </p:sp>
      <p:sp>
        <p:nvSpPr>
          <p:cNvPr id="60" name="TextBox 38">
            <a:extLst>
              <a:ext uri="{FF2B5EF4-FFF2-40B4-BE49-F238E27FC236}">
                <a16:creationId xmlns:a16="http://schemas.microsoft.com/office/drawing/2014/main" id="{91D5FF02-7AA5-9988-3660-4CC65B89D8F8}"/>
              </a:ext>
            </a:extLst>
          </p:cNvPr>
          <p:cNvSpPr txBox="1"/>
          <p:nvPr/>
        </p:nvSpPr>
        <p:spPr>
          <a:xfrm>
            <a:off x="9144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E6FD72"/>
                </a:solidFill>
                <a:latin typeface="Pretendard Light"/>
              </a:rPr>
              <a:t>04_Development Results</a:t>
            </a:r>
          </a:p>
        </p:txBody>
      </p:sp>
      <p:sp>
        <p:nvSpPr>
          <p:cNvPr id="61" name="TextBox 39">
            <a:extLst>
              <a:ext uri="{FF2B5EF4-FFF2-40B4-BE49-F238E27FC236}">
                <a16:creationId xmlns:a16="http://schemas.microsoft.com/office/drawing/2014/main" id="{749B3D23-BF91-8759-2FE0-14AA29A2CD33}"/>
              </a:ext>
            </a:extLst>
          </p:cNvPr>
          <p:cNvSpPr txBox="1"/>
          <p:nvPr/>
        </p:nvSpPr>
        <p:spPr>
          <a:xfrm>
            <a:off x="9144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05_Feelings and limitations</a:t>
            </a:r>
          </a:p>
        </p:txBody>
      </p:sp>
      <p:sp>
        <p:nvSpPr>
          <p:cNvPr id="62" name="TextBox 40">
            <a:extLst>
              <a:ext uri="{FF2B5EF4-FFF2-40B4-BE49-F238E27FC236}">
                <a16:creationId xmlns:a16="http://schemas.microsoft.com/office/drawing/2014/main" id="{AC95C747-55B3-6EFE-0BDD-18807A911DBA}"/>
              </a:ext>
            </a:extLst>
          </p:cNvPr>
          <p:cNvSpPr txBox="1"/>
          <p:nvPr/>
        </p:nvSpPr>
        <p:spPr>
          <a:xfrm>
            <a:off x="914400" y="6899088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06_Future Development Direction</a:t>
            </a:r>
          </a:p>
        </p:txBody>
      </p:sp>
      <p:pic>
        <p:nvPicPr>
          <p:cNvPr id="63" name="Picture 14">
            <a:extLst>
              <a:ext uri="{FF2B5EF4-FFF2-40B4-BE49-F238E27FC236}">
                <a16:creationId xmlns:a16="http://schemas.microsoft.com/office/drawing/2014/main" id="{921F78CE-1D80-3840-F72A-3405223914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64" name="Picture 15">
            <a:extLst>
              <a:ext uri="{FF2B5EF4-FFF2-40B4-BE49-F238E27FC236}">
                <a16:creationId xmlns:a16="http://schemas.microsoft.com/office/drawing/2014/main" id="{8409AC11-C59B-70C3-8655-27CFE89ABC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65" name="Picture 16">
            <a:extLst>
              <a:ext uri="{FF2B5EF4-FFF2-40B4-BE49-F238E27FC236}">
                <a16:creationId xmlns:a16="http://schemas.microsoft.com/office/drawing/2014/main" id="{0FBBFAFB-A53F-3792-8DE5-191148ADB6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66" name="Picture 17">
            <a:extLst>
              <a:ext uri="{FF2B5EF4-FFF2-40B4-BE49-F238E27FC236}">
                <a16:creationId xmlns:a16="http://schemas.microsoft.com/office/drawing/2014/main" id="{0905A6E7-95C3-62DC-5A02-DD52B27A43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67" name="TextBox 53">
            <a:extLst>
              <a:ext uri="{FF2B5EF4-FFF2-40B4-BE49-F238E27FC236}">
                <a16:creationId xmlns:a16="http://schemas.microsoft.com/office/drawing/2014/main" id="{ACC5917E-88DE-2FD3-972F-61FFB53FF74E}"/>
              </a:ext>
            </a:extLst>
          </p:cNvPr>
          <p:cNvSpPr txBox="1"/>
          <p:nvPr/>
        </p:nvSpPr>
        <p:spPr>
          <a:xfrm>
            <a:off x="14605000" y="1117600"/>
            <a:ext cx="2717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b="0" i="0" u="none" strike="noStrike" spc="100" dirty="0">
                <a:solidFill>
                  <a:srgbClr val="CACACA"/>
                </a:solidFill>
                <a:latin typeface="establish Retrosans"/>
              </a:rPr>
              <a:t>미니 프로젝트</a:t>
            </a:r>
            <a:r>
              <a:rPr lang="en-US" altLang="ko-KR" sz="1500" b="0" i="0" u="none" strike="noStrike" spc="100" dirty="0">
                <a:solidFill>
                  <a:srgbClr val="CACACA"/>
                </a:solidFill>
                <a:latin typeface="establish Retrosans"/>
              </a:rPr>
              <a:t>(Version 1.0)</a:t>
            </a:r>
            <a:endParaRPr lang="en-US" sz="1500" b="0" i="0" u="none" strike="noStrike" spc="100" dirty="0">
              <a:solidFill>
                <a:srgbClr val="CACACA"/>
              </a:solidFill>
              <a:latin typeface="establish Retrosans"/>
            </a:endParaRPr>
          </a:p>
        </p:txBody>
      </p:sp>
      <p:sp>
        <p:nvSpPr>
          <p:cNvPr id="68" name="TextBox 54">
            <a:extLst>
              <a:ext uri="{FF2B5EF4-FFF2-40B4-BE49-F238E27FC236}">
                <a16:creationId xmlns:a16="http://schemas.microsoft.com/office/drawing/2014/main" id="{FBA8B12D-51DC-602B-EED0-A2B72914B673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establish Retrosans"/>
              </a:rPr>
              <a:t>2024.0</a:t>
            </a:r>
            <a:r>
              <a:rPr lang="en-US" sz="1500" spc="100" dirty="0">
                <a:solidFill>
                  <a:srgbClr val="2E3D4F"/>
                </a:solidFill>
                <a:latin typeface="establish Retrosans"/>
              </a:rPr>
              <a:t>7</a:t>
            </a:r>
            <a:endParaRPr lang="en-US" sz="1500" b="0" i="0" u="none" strike="noStrike" spc="100" dirty="0">
              <a:solidFill>
                <a:srgbClr val="2E3D4F"/>
              </a:solidFill>
              <a:latin typeface="establish Retrosans"/>
            </a:endParaRPr>
          </a:p>
        </p:txBody>
      </p:sp>
      <p:sp>
        <p:nvSpPr>
          <p:cNvPr id="16" name="TextBox 48">
            <a:extLst>
              <a:ext uri="{FF2B5EF4-FFF2-40B4-BE49-F238E27FC236}">
                <a16:creationId xmlns:a16="http://schemas.microsoft.com/office/drawing/2014/main" id="{9E748C40-2543-6652-740E-1A6F7046F32A}"/>
              </a:ext>
            </a:extLst>
          </p:cNvPr>
          <p:cNvSpPr txBox="1"/>
          <p:nvPr/>
        </p:nvSpPr>
        <p:spPr>
          <a:xfrm>
            <a:off x="4394200" y="1791820"/>
            <a:ext cx="6631215" cy="5184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2200" b="0" i="0" u="none" strike="noStrike" spc="-100" dirty="0" err="1">
                <a:solidFill>
                  <a:srgbClr val="FFFFFF"/>
                </a:solidFill>
                <a:ea typeface="Elice DigitalBaeum OTF"/>
              </a:rPr>
              <a:t>수직에지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8FA26C6-DB7F-B632-7E95-83011CA67D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75059" y="2393255"/>
            <a:ext cx="4324954" cy="505848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9EBDAB7-8656-CE4A-DB13-BE978F77072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7418" y="4084985"/>
            <a:ext cx="4677428" cy="5458587"/>
          </a:xfrm>
          <a:prstGeom prst="rect">
            <a:avLst/>
          </a:prstGeom>
        </p:spPr>
      </p:pic>
      <p:pic>
        <p:nvPicPr>
          <p:cNvPr id="32" name="Picture 23">
            <a:extLst>
              <a:ext uri="{FF2B5EF4-FFF2-40B4-BE49-F238E27FC236}">
                <a16:creationId xmlns:a16="http://schemas.microsoft.com/office/drawing/2014/main" id="{CE32711C-5E87-3E7D-465B-EE2CAD1F5D56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10861011" y="5449207"/>
            <a:ext cx="3240000" cy="3240000"/>
          </a:xfrm>
          <a:prstGeom prst="rect">
            <a:avLst/>
          </a:prstGeom>
        </p:spPr>
      </p:pic>
      <p:sp>
        <p:nvSpPr>
          <p:cNvPr id="33" name="TextBox 33">
            <a:extLst>
              <a:ext uri="{FF2B5EF4-FFF2-40B4-BE49-F238E27FC236}">
                <a16:creationId xmlns:a16="http://schemas.microsoft.com/office/drawing/2014/main" id="{CD848AF3-0F1E-7834-5D8A-88869A21540A}"/>
              </a:ext>
            </a:extLst>
          </p:cNvPr>
          <p:cNvSpPr txBox="1"/>
          <p:nvPr/>
        </p:nvSpPr>
        <p:spPr>
          <a:xfrm>
            <a:off x="11566611" y="4934964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원본</a:t>
            </a:r>
            <a:endParaRPr lang="en-US" sz="1900" b="0" i="0" u="none" strike="noStrike" spc="100" dirty="0">
              <a:solidFill>
                <a:srgbClr val="FFFFFF"/>
              </a:solidFill>
              <a:latin typeface="establish Retrosans" panose="00000500000000000000" pitchFamily="2" charset="-127"/>
              <a:ea typeface="establish Retrosans" panose="00000500000000000000" pitchFamily="2" charset="-127"/>
            </a:endParaRPr>
          </a:p>
        </p:txBody>
      </p:sp>
      <p:pic>
        <p:nvPicPr>
          <p:cNvPr id="35" name="Picture 23">
            <a:extLst>
              <a:ext uri="{FF2B5EF4-FFF2-40B4-BE49-F238E27FC236}">
                <a16:creationId xmlns:a16="http://schemas.microsoft.com/office/drawing/2014/main" id="{CEFDA226-EDEE-A6BC-51B8-2D7E42A9D003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14406493" y="5418788"/>
            <a:ext cx="3240000" cy="3240000"/>
          </a:xfrm>
          <a:prstGeom prst="rect">
            <a:avLst/>
          </a:prstGeom>
        </p:spPr>
      </p:pic>
      <p:sp>
        <p:nvSpPr>
          <p:cNvPr id="36" name="TextBox 33">
            <a:extLst>
              <a:ext uri="{FF2B5EF4-FFF2-40B4-BE49-F238E27FC236}">
                <a16:creationId xmlns:a16="http://schemas.microsoft.com/office/drawing/2014/main" id="{971D32CF-8265-EC7A-4E2C-A55752BDC2A6}"/>
              </a:ext>
            </a:extLst>
          </p:cNvPr>
          <p:cNvSpPr txBox="1"/>
          <p:nvPr/>
        </p:nvSpPr>
        <p:spPr>
          <a:xfrm>
            <a:off x="15109904" y="4953000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결과</a:t>
            </a:r>
            <a:endParaRPr lang="en-US" altLang="ko-KR" sz="1900" b="0" i="0" u="none" strike="noStrike" spc="100" dirty="0">
              <a:solidFill>
                <a:srgbClr val="FFFFFF"/>
              </a:solidFill>
              <a:latin typeface="establish Retrosans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A0E0634-C43D-7881-5907-07B97A72C23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861011" y="5448129"/>
            <a:ext cx="3240000" cy="321488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E7C31AA-DC5B-22B2-DF4D-BED3F380D4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63483" y="5431865"/>
            <a:ext cx="3319433" cy="3214883"/>
          </a:xfrm>
          <a:prstGeom prst="rect">
            <a:avLst/>
          </a:prstGeom>
        </p:spPr>
      </p:pic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902F97CF-09C7-E8DB-7807-B82F5D4C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1" name="TextBox 57">
            <a:extLst>
              <a:ext uri="{FF2B5EF4-FFF2-40B4-BE49-F238E27FC236}">
                <a16:creationId xmlns:a16="http://schemas.microsoft.com/office/drawing/2014/main" id="{674B1F3C-9190-4474-599C-52ED69208C0E}"/>
              </a:ext>
            </a:extLst>
          </p:cNvPr>
          <p:cNvSpPr txBox="1"/>
          <p:nvPr/>
        </p:nvSpPr>
        <p:spPr>
          <a:xfrm>
            <a:off x="15678150" y="9728200"/>
            <a:ext cx="215265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940"/>
              </a:lnSpc>
            </a:pPr>
            <a:r>
              <a:rPr lang="en-US" altLang="ko-KR" sz="3200" spc="-400" dirty="0">
                <a:solidFill>
                  <a:srgbClr val="FFFFFF"/>
                </a:solidFill>
                <a:ea typeface="SB AggroOTF Light"/>
              </a:rPr>
              <a:t>1 8/ 22</a:t>
            </a:r>
            <a:endParaRPr lang="ko-KR" sz="32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9233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1277600" y="1922182"/>
            <a:ext cx="6324600" cy="221801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68800" y="3606800"/>
            <a:ext cx="508000" cy="5080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03300" y="20066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개발 결과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1487150" y="2123140"/>
            <a:ext cx="5835650" cy="18773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이미지에서 위아래 간의 밝기 변화가 큰 부분</a:t>
            </a:r>
            <a:endParaRPr lang="en-US" alt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수평 에지 검출 필터 사용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0E4C9A03-4108-AFBF-8CF6-CA56C41852F9}"/>
              </a:ext>
            </a:extLst>
          </p:cNvPr>
          <p:cNvSpPr txBox="1"/>
          <p:nvPr/>
        </p:nvSpPr>
        <p:spPr>
          <a:xfrm>
            <a:off x="914400" y="49022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9B9EA0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58" name="TextBox 36">
            <a:extLst>
              <a:ext uri="{FF2B5EF4-FFF2-40B4-BE49-F238E27FC236}">
                <a16:creationId xmlns:a16="http://schemas.microsoft.com/office/drawing/2014/main" id="{E3792A60-9397-DA91-251E-A4912B367318}"/>
              </a:ext>
            </a:extLst>
          </p:cNvPr>
          <p:cNvSpPr txBox="1"/>
          <p:nvPr/>
        </p:nvSpPr>
        <p:spPr>
          <a:xfrm>
            <a:off x="914400" y="52705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02_development environment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27DD66CC-15C2-F36E-3176-47D1A92CC008}"/>
              </a:ext>
            </a:extLst>
          </p:cNvPr>
          <p:cNvSpPr txBox="1"/>
          <p:nvPr/>
        </p:nvSpPr>
        <p:spPr>
          <a:xfrm>
            <a:off x="9144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03_Singularity</a:t>
            </a:r>
          </a:p>
        </p:txBody>
      </p:sp>
      <p:sp>
        <p:nvSpPr>
          <p:cNvPr id="60" name="TextBox 38">
            <a:extLst>
              <a:ext uri="{FF2B5EF4-FFF2-40B4-BE49-F238E27FC236}">
                <a16:creationId xmlns:a16="http://schemas.microsoft.com/office/drawing/2014/main" id="{91D5FF02-7AA5-9988-3660-4CC65B89D8F8}"/>
              </a:ext>
            </a:extLst>
          </p:cNvPr>
          <p:cNvSpPr txBox="1"/>
          <p:nvPr/>
        </p:nvSpPr>
        <p:spPr>
          <a:xfrm>
            <a:off x="9144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E6FD72"/>
                </a:solidFill>
                <a:latin typeface="Pretendard Light"/>
              </a:rPr>
              <a:t>04_Development Results</a:t>
            </a:r>
          </a:p>
        </p:txBody>
      </p:sp>
      <p:sp>
        <p:nvSpPr>
          <p:cNvPr id="61" name="TextBox 39">
            <a:extLst>
              <a:ext uri="{FF2B5EF4-FFF2-40B4-BE49-F238E27FC236}">
                <a16:creationId xmlns:a16="http://schemas.microsoft.com/office/drawing/2014/main" id="{749B3D23-BF91-8759-2FE0-14AA29A2CD33}"/>
              </a:ext>
            </a:extLst>
          </p:cNvPr>
          <p:cNvSpPr txBox="1"/>
          <p:nvPr/>
        </p:nvSpPr>
        <p:spPr>
          <a:xfrm>
            <a:off x="9144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05_Feelings and limitations</a:t>
            </a:r>
          </a:p>
        </p:txBody>
      </p:sp>
      <p:sp>
        <p:nvSpPr>
          <p:cNvPr id="62" name="TextBox 40">
            <a:extLst>
              <a:ext uri="{FF2B5EF4-FFF2-40B4-BE49-F238E27FC236}">
                <a16:creationId xmlns:a16="http://schemas.microsoft.com/office/drawing/2014/main" id="{AC95C747-55B3-6EFE-0BDD-18807A911DBA}"/>
              </a:ext>
            </a:extLst>
          </p:cNvPr>
          <p:cNvSpPr txBox="1"/>
          <p:nvPr/>
        </p:nvSpPr>
        <p:spPr>
          <a:xfrm>
            <a:off x="914400" y="6899088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06_Future Development Direction</a:t>
            </a:r>
          </a:p>
        </p:txBody>
      </p:sp>
      <p:pic>
        <p:nvPicPr>
          <p:cNvPr id="63" name="Picture 14">
            <a:extLst>
              <a:ext uri="{FF2B5EF4-FFF2-40B4-BE49-F238E27FC236}">
                <a16:creationId xmlns:a16="http://schemas.microsoft.com/office/drawing/2014/main" id="{921F78CE-1D80-3840-F72A-3405223914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64" name="Picture 15">
            <a:extLst>
              <a:ext uri="{FF2B5EF4-FFF2-40B4-BE49-F238E27FC236}">
                <a16:creationId xmlns:a16="http://schemas.microsoft.com/office/drawing/2014/main" id="{8409AC11-C59B-70C3-8655-27CFE89ABC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65" name="Picture 16">
            <a:extLst>
              <a:ext uri="{FF2B5EF4-FFF2-40B4-BE49-F238E27FC236}">
                <a16:creationId xmlns:a16="http://schemas.microsoft.com/office/drawing/2014/main" id="{0FBBFAFB-A53F-3792-8DE5-191148ADB6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66" name="Picture 17">
            <a:extLst>
              <a:ext uri="{FF2B5EF4-FFF2-40B4-BE49-F238E27FC236}">
                <a16:creationId xmlns:a16="http://schemas.microsoft.com/office/drawing/2014/main" id="{0905A6E7-95C3-62DC-5A02-DD52B27A43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67" name="TextBox 53">
            <a:extLst>
              <a:ext uri="{FF2B5EF4-FFF2-40B4-BE49-F238E27FC236}">
                <a16:creationId xmlns:a16="http://schemas.microsoft.com/office/drawing/2014/main" id="{ACC5917E-88DE-2FD3-972F-61FFB53FF74E}"/>
              </a:ext>
            </a:extLst>
          </p:cNvPr>
          <p:cNvSpPr txBox="1"/>
          <p:nvPr/>
        </p:nvSpPr>
        <p:spPr>
          <a:xfrm>
            <a:off x="14605000" y="1117600"/>
            <a:ext cx="2717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b="0" i="0" u="none" strike="noStrike" spc="100" dirty="0">
                <a:solidFill>
                  <a:srgbClr val="CACACA"/>
                </a:solidFill>
                <a:latin typeface="establish Retrosans"/>
              </a:rPr>
              <a:t>미니 프로젝트</a:t>
            </a:r>
            <a:r>
              <a:rPr lang="en-US" altLang="ko-KR" sz="1500" b="0" i="0" u="none" strike="noStrike" spc="100" dirty="0">
                <a:solidFill>
                  <a:srgbClr val="CACACA"/>
                </a:solidFill>
                <a:latin typeface="establish Retrosans"/>
              </a:rPr>
              <a:t>(Version 1.0)</a:t>
            </a:r>
            <a:endParaRPr lang="en-US" sz="1500" b="0" i="0" u="none" strike="noStrike" spc="100" dirty="0">
              <a:solidFill>
                <a:srgbClr val="CACACA"/>
              </a:solidFill>
              <a:latin typeface="establish Retrosans"/>
            </a:endParaRPr>
          </a:p>
        </p:txBody>
      </p:sp>
      <p:sp>
        <p:nvSpPr>
          <p:cNvPr id="68" name="TextBox 54">
            <a:extLst>
              <a:ext uri="{FF2B5EF4-FFF2-40B4-BE49-F238E27FC236}">
                <a16:creationId xmlns:a16="http://schemas.microsoft.com/office/drawing/2014/main" id="{FBA8B12D-51DC-602B-EED0-A2B72914B673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establish Retrosans"/>
              </a:rPr>
              <a:t>2024.0</a:t>
            </a:r>
            <a:r>
              <a:rPr lang="en-US" sz="1500" spc="100" dirty="0">
                <a:solidFill>
                  <a:srgbClr val="2E3D4F"/>
                </a:solidFill>
                <a:latin typeface="establish Retrosans"/>
              </a:rPr>
              <a:t>7</a:t>
            </a:r>
            <a:endParaRPr lang="en-US" sz="1500" b="0" i="0" u="none" strike="noStrike" spc="100" dirty="0">
              <a:solidFill>
                <a:srgbClr val="2E3D4F"/>
              </a:solidFill>
              <a:latin typeface="establish Retrosans"/>
            </a:endParaRPr>
          </a:p>
        </p:txBody>
      </p:sp>
      <p:sp>
        <p:nvSpPr>
          <p:cNvPr id="16" name="TextBox 48">
            <a:extLst>
              <a:ext uri="{FF2B5EF4-FFF2-40B4-BE49-F238E27FC236}">
                <a16:creationId xmlns:a16="http://schemas.microsoft.com/office/drawing/2014/main" id="{9E748C40-2543-6652-740E-1A6F7046F32A}"/>
              </a:ext>
            </a:extLst>
          </p:cNvPr>
          <p:cNvSpPr txBox="1"/>
          <p:nvPr/>
        </p:nvSpPr>
        <p:spPr>
          <a:xfrm>
            <a:off x="4394200" y="1791820"/>
            <a:ext cx="6631215" cy="5184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2200" b="0" i="0" u="none" strike="noStrike" spc="-100" dirty="0" err="1">
                <a:solidFill>
                  <a:srgbClr val="FFFFFF"/>
                </a:solidFill>
                <a:ea typeface="Elice DigitalBaeum OTF"/>
              </a:rPr>
              <a:t>수평에지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33A927D-EE24-A682-8787-C76BADA61E0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68094" y="2400300"/>
            <a:ext cx="3953427" cy="461074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C0A392C-42A9-AA9A-EC7C-C51DD630B7A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97031" y="4379374"/>
            <a:ext cx="4248743" cy="5039428"/>
          </a:xfrm>
          <a:prstGeom prst="rect">
            <a:avLst/>
          </a:prstGeom>
        </p:spPr>
      </p:pic>
      <p:pic>
        <p:nvPicPr>
          <p:cNvPr id="32" name="Picture 23">
            <a:extLst>
              <a:ext uri="{FF2B5EF4-FFF2-40B4-BE49-F238E27FC236}">
                <a16:creationId xmlns:a16="http://schemas.microsoft.com/office/drawing/2014/main" id="{B087CCA5-B32C-A1F2-0089-FDA0E976A9CE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10861011" y="5449207"/>
            <a:ext cx="3240000" cy="3240000"/>
          </a:xfrm>
          <a:prstGeom prst="rect">
            <a:avLst/>
          </a:prstGeom>
        </p:spPr>
      </p:pic>
      <p:sp>
        <p:nvSpPr>
          <p:cNvPr id="33" name="TextBox 33">
            <a:extLst>
              <a:ext uri="{FF2B5EF4-FFF2-40B4-BE49-F238E27FC236}">
                <a16:creationId xmlns:a16="http://schemas.microsoft.com/office/drawing/2014/main" id="{AB0D6861-D950-9B53-2EEB-A30241040E23}"/>
              </a:ext>
            </a:extLst>
          </p:cNvPr>
          <p:cNvSpPr txBox="1"/>
          <p:nvPr/>
        </p:nvSpPr>
        <p:spPr>
          <a:xfrm>
            <a:off x="11566611" y="4934964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원본</a:t>
            </a:r>
            <a:endParaRPr lang="en-US" sz="1900" b="0" i="0" u="none" strike="noStrike" spc="100" dirty="0">
              <a:solidFill>
                <a:srgbClr val="FFFFFF"/>
              </a:solidFill>
              <a:latin typeface="establish Retrosans" panose="00000500000000000000" pitchFamily="2" charset="-127"/>
              <a:ea typeface="establish Retrosans" panose="00000500000000000000" pitchFamily="2" charset="-127"/>
            </a:endParaRPr>
          </a:p>
        </p:txBody>
      </p:sp>
      <p:pic>
        <p:nvPicPr>
          <p:cNvPr id="35" name="Picture 23">
            <a:extLst>
              <a:ext uri="{FF2B5EF4-FFF2-40B4-BE49-F238E27FC236}">
                <a16:creationId xmlns:a16="http://schemas.microsoft.com/office/drawing/2014/main" id="{182D6010-C8D7-41E8-DD8F-DA293B056C2A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14406493" y="5418788"/>
            <a:ext cx="3240000" cy="3240000"/>
          </a:xfrm>
          <a:prstGeom prst="rect">
            <a:avLst/>
          </a:prstGeom>
        </p:spPr>
      </p:pic>
      <p:sp>
        <p:nvSpPr>
          <p:cNvPr id="36" name="TextBox 33">
            <a:extLst>
              <a:ext uri="{FF2B5EF4-FFF2-40B4-BE49-F238E27FC236}">
                <a16:creationId xmlns:a16="http://schemas.microsoft.com/office/drawing/2014/main" id="{DA4EF12F-CBBB-5C09-6419-88CD3748F747}"/>
              </a:ext>
            </a:extLst>
          </p:cNvPr>
          <p:cNvSpPr txBox="1"/>
          <p:nvPr/>
        </p:nvSpPr>
        <p:spPr>
          <a:xfrm>
            <a:off x="15109904" y="4953000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결과</a:t>
            </a:r>
            <a:endParaRPr lang="en-US" altLang="ko-KR" sz="1900" b="0" i="0" u="none" strike="noStrike" spc="100" dirty="0">
              <a:solidFill>
                <a:srgbClr val="FFFFFF"/>
              </a:solidFill>
              <a:latin typeface="establish Retrosans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F3DEA97-1744-AEF5-4F10-B0040110473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861011" y="5448129"/>
            <a:ext cx="3240000" cy="321488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775D351-88CC-C2F1-264A-0000D294227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16248" y="5386153"/>
            <a:ext cx="3370144" cy="3262547"/>
          </a:xfrm>
          <a:prstGeom prst="rect">
            <a:avLst/>
          </a:prstGeom>
        </p:spPr>
      </p:pic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29F4C4D4-234A-7ED1-4B55-358BCB234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1" name="TextBox 57">
            <a:extLst>
              <a:ext uri="{FF2B5EF4-FFF2-40B4-BE49-F238E27FC236}">
                <a16:creationId xmlns:a16="http://schemas.microsoft.com/office/drawing/2014/main" id="{F23BF042-ECDC-25BB-1759-F4349C1CFE3C}"/>
              </a:ext>
            </a:extLst>
          </p:cNvPr>
          <p:cNvSpPr txBox="1"/>
          <p:nvPr/>
        </p:nvSpPr>
        <p:spPr>
          <a:xfrm>
            <a:off x="15678150" y="9728200"/>
            <a:ext cx="215265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940"/>
              </a:lnSpc>
            </a:pPr>
            <a:r>
              <a:rPr lang="en-US" altLang="ko-KR" sz="3200" spc="-400" dirty="0">
                <a:solidFill>
                  <a:srgbClr val="FFFFFF"/>
                </a:solidFill>
                <a:ea typeface="SB AggroOTF Light"/>
              </a:rPr>
              <a:t>1 9/ 22</a:t>
            </a:r>
            <a:endParaRPr lang="ko-KR" sz="32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709057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3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56261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3949700"/>
            <a:ext cx="3314700" cy="2006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99100" y="3949700"/>
            <a:ext cx="3314700" cy="330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96300" y="3949700"/>
            <a:ext cx="304800" cy="330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48700" y="4102100"/>
            <a:ext cx="101600" cy="101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74200" y="3949700"/>
            <a:ext cx="3314700" cy="2006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74200" y="3949700"/>
            <a:ext cx="3314700" cy="330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84100" y="3949700"/>
            <a:ext cx="304800" cy="330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623800" y="4102100"/>
            <a:ext cx="101600" cy="101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62000" y="3949700"/>
            <a:ext cx="3314700" cy="2006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462000" y="3949700"/>
            <a:ext cx="3314700" cy="3302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459200" y="3949700"/>
            <a:ext cx="304800" cy="330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611600" y="4102100"/>
            <a:ext cx="101600" cy="101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100" y="6299200"/>
            <a:ext cx="3314700" cy="2006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99100" y="6299200"/>
            <a:ext cx="3314700" cy="3302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96300" y="6299200"/>
            <a:ext cx="304800" cy="3302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48700" y="6464300"/>
            <a:ext cx="101600" cy="101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74200" y="6299200"/>
            <a:ext cx="3314700" cy="2006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74200" y="6299200"/>
            <a:ext cx="3314700" cy="3302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84100" y="6299200"/>
            <a:ext cx="304800" cy="330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623800" y="6464300"/>
            <a:ext cx="101600" cy="101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62000" y="6299200"/>
            <a:ext cx="3314700" cy="20066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462000" y="6299200"/>
            <a:ext cx="3314700" cy="3302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459200" y="6299200"/>
            <a:ext cx="304800" cy="3302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611600" y="6464300"/>
            <a:ext cx="101600" cy="101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INDEX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03300" y="55880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4605000" y="1117600"/>
            <a:ext cx="2717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b="0" i="0" u="none" strike="noStrike" spc="100" dirty="0">
                <a:solidFill>
                  <a:srgbClr val="CACACA"/>
                </a:solidFill>
                <a:latin typeface="establish Retrosans"/>
              </a:rPr>
              <a:t>미니 프로젝트</a:t>
            </a:r>
            <a:r>
              <a:rPr lang="en-US" altLang="ko-KR" sz="1500" b="0" i="0" u="none" strike="noStrike" spc="100" dirty="0">
                <a:solidFill>
                  <a:srgbClr val="CACACA"/>
                </a:solidFill>
                <a:latin typeface="establish Retrosans"/>
              </a:rPr>
              <a:t>(Version 1.0)</a:t>
            </a:r>
            <a:endParaRPr lang="en-US" sz="1500" b="0" i="0" u="none" strike="noStrike" spc="100" dirty="0">
              <a:solidFill>
                <a:srgbClr val="CACACA"/>
              </a:solidFill>
              <a:latin typeface="establish Retrosans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establish Retrosans"/>
              </a:rPr>
              <a:t>2024.0</a:t>
            </a:r>
            <a:r>
              <a:rPr lang="en-US" sz="1500" spc="100" dirty="0">
                <a:solidFill>
                  <a:srgbClr val="2E3D4F"/>
                </a:solidFill>
                <a:latin typeface="establish Retrosans"/>
              </a:rPr>
              <a:t>7</a:t>
            </a:r>
            <a:endParaRPr lang="en-US" sz="1500" b="0" i="0" u="none" strike="noStrike" spc="100" dirty="0">
              <a:solidFill>
                <a:srgbClr val="2E3D4F"/>
              </a:solidFill>
              <a:latin typeface="establish Retrosans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5499100" y="2578100"/>
            <a:ext cx="7366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// Table of Contents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100">
                <a:solidFill>
                  <a:srgbClr val="CACACA"/>
                </a:solidFill>
                <a:latin typeface="Elice DigitalBaeum OTF"/>
              </a:rPr>
              <a:t>const </a:t>
            </a:r>
            <a:r>
              <a:rPr lang="en-US" sz="1800" b="0" i="0" u="none" strike="noStrike" spc="100">
                <a:solidFill>
                  <a:srgbClr val="E6FD72"/>
                </a:solidFill>
                <a:latin typeface="Elice DigitalBaeum OTF"/>
              </a:rPr>
              <a:t>contents = [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130300" y="4902200"/>
            <a:ext cx="19939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E6FD72"/>
                </a:solidFill>
                <a:latin typeface="Pretendard Light"/>
              </a:rPr>
              <a:t>00_Index Page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003300" y="197485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5600" b="0" i="0" u="none" strike="noStrike" spc="-400" dirty="0">
                <a:solidFill>
                  <a:srgbClr val="FFFFFF"/>
                </a:solidFill>
                <a:ea typeface="SB AggroOTF Light"/>
              </a:rPr>
              <a:t>목차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500100" y="4572000"/>
            <a:ext cx="3238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800" spc="-200" dirty="0">
                <a:solidFill>
                  <a:srgbClr val="E6FD72"/>
                </a:solidFill>
                <a:ea typeface="SB AggroOTF Light"/>
              </a:rPr>
              <a:t>특이점</a:t>
            </a:r>
            <a:endParaRPr lang="ko-KR" sz="3800" b="0" i="0" u="none" strike="noStrike" spc="-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13690600" y="5295900"/>
            <a:ext cx="2857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"Technology Stack"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601700" y="39878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CONTENTS  03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525000" y="4572000"/>
            <a:ext cx="3238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800" b="0" i="0" u="none" strike="noStrike" spc="-200" dirty="0">
                <a:solidFill>
                  <a:srgbClr val="FFFFFF"/>
                </a:solidFill>
                <a:ea typeface="SB AggroOTF Light"/>
              </a:rPr>
              <a:t>개발 </a:t>
            </a:r>
            <a:r>
              <a:rPr lang="ko-KR" altLang="en-US" sz="3800" b="0" i="0" u="none" strike="noStrike" spc="-200" dirty="0">
                <a:solidFill>
                  <a:srgbClr val="E6FD72"/>
                </a:solidFill>
                <a:ea typeface="SB AggroOTF Light"/>
              </a:rPr>
              <a:t>환경</a:t>
            </a:r>
            <a:endParaRPr lang="ko-KR" sz="3800" b="0" i="0" u="none" strike="noStrike" spc="-300" dirty="0">
              <a:solidFill>
                <a:srgbClr val="E6FD72"/>
              </a:solidFill>
              <a:ea typeface="SB AggroOTF Light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9702800" y="5295900"/>
            <a:ext cx="2857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"Project Features"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9626600" y="39878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CONTENTS  02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500100" y="6921500"/>
            <a:ext cx="3238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800" b="0" i="0" u="none" strike="noStrike" spc="-200" dirty="0">
                <a:solidFill>
                  <a:srgbClr val="E6FD72"/>
                </a:solidFill>
                <a:ea typeface="SB AggroOTF Light"/>
              </a:rPr>
              <a:t>향후 </a:t>
            </a:r>
            <a:r>
              <a:rPr lang="ko-KR" altLang="en-US" sz="3800" b="0" i="0" u="none" strike="noStrike" spc="-200" dirty="0">
                <a:solidFill>
                  <a:schemeClr val="bg1"/>
                </a:solidFill>
                <a:ea typeface="SB AggroOTF Light"/>
              </a:rPr>
              <a:t>발전 방향</a:t>
            </a:r>
            <a:endParaRPr lang="ko-KR" sz="3800" b="0" i="0" u="none" strike="noStrike" spc="-200" dirty="0">
              <a:solidFill>
                <a:schemeClr val="bg1"/>
              </a:solidFill>
              <a:ea typeface="SB AggroOTF Light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13690600" y="7658100"/>
            <a:ext cx="2857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"Q &amp; A"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3601700" y="63373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CONTENTS  06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537200" y="4572000"/>
            <a:ext cx="3238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3800" b="0" i="0" u="none" strike="noStrike" spc="-200" dirty="0">
                <a:solidFill>
                  <a:srgbClr val="FFFFFF"/>
                </a:solidFill>
                <a:ea typeface="SB AggroOTF Light"/>
              </a:rPr>
              <a:t>프로젝트</a:t>
            </a:r>
            <a:r>
              <a:rPr lang="en-US" sz="3800" b="0" i="0" u="none" strike="noStrike" spc="-200" dirty="0">
                <a:solidFill>
                  <a:srgbClr val="FFFFFF"/>
                </a:solidFill>
                <a:latin typeface="SB AggroOTF Light"/>
              </a:rPr>
              <a:t> </a:t>
            </a:r>
            <a:r>
              <a:rPr lang="ko-KR" sz="3800" b="0" i="0" u="none" strike="noStrike" spc="-300" dirty="0">
                <a:solidFill>
                  <a:srgbClr val="E6FD72"/>
                </a:solidFill>
                <a:ea typeface="SB AggroOTF Light"/>
              </a:rPr>
              <a:t>개요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5727700" y="5295900"/>
            <a:ext cx="2857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"Project Overview"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5638800" y="39878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CONTENTS  01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9525000" y="6921500"/>
            <a:ext cx="3238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800" b="0" i="0" u="none" strike="noStrike" spc="-200" dirty="0" err="1">
                <a:solidFill>
                  <a:srgbClr val="E6FD72"/>
                </a:solidFill>
                <a:ea typeface="SB AggroOTF Light"/>
              </a:rPr>
              <a:t>느낀점</a:t>
            </a:r>
            <a:r>
              <a:rPr lang="ko-KR" altLang="en-US" sz="3800" b="0" i="0" u="none" strike="noStrike" spc="-200" dirty="0">
                <a:solidFill>
                  <a:srgbClr val="E6FD72"/>
                </a:solidFill>
                <a:ea typeface="SB AggroOTF Light"/>
              </a:rPr>
              <a:t> </a:t>
            </a:r>
            <a:r>
              <a:rPr lang="ko-KR" altLang="en-US" sz="3800" b="0" i="0" u="none" strike="noStrike" spc="-200" dirty="0">
                <a:solidFill>
                  <a:schemeClr val="bg1"/>
                </a:solidFill>
                <a:ea typeface="SB AggroOTF Light"/>
              </a:rPr>
              <a:t>및</a:t>
            </a:r>
            <a:r>
              <a:rPr lang="ko-KR" altLang="en-US" sz="3800" b="0" i="0" u="none" strike="noStrike" spc="-200" dirty="0">
                <a:solidFill>
                  <a:srgbClr val="E6FD72"/>
                </a:solidFill>
                <a:ea typeface="SB AggroOTF Light"/>
              </a:rPr>
              <a:t> 한계점</a:t>
            </a:r>
            <a:endParaRPr lang="ko-KR" sz="3800" b="0" i="0" u="none" strike="noStrike" spc="-200" dirty="0">
              <a:solidFill>
                <a:srgbClr val="E6FD72"/>
              </a:solidFill>
              <a:ea typeface="SB AggroOTF Light"/>
            </a:endParaRPr>
          </a:p>
        </p:txBody>
      </p:sp>
      <p:sp>
        <p:nvSpPr>
          <p:cNvPr id="71" name="TextBox 71"/>
          <p:cNvSpPr txBox="1"/>
          <p:nvPr/>
        </p:nvSpPr>
        <p:spPr>
          <a:xfrm>
            <a:off x="9702800" y="7658100"/>
            <a:ext cx="2857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"Development Timeline"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9626600" y="63373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CONTENTS  05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5537200" y="6921500"/>
            <a:ext cx="3238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800" spc="-200" dirty="0">
                <a:solidFill>
                  <a:schemeClr val="bg1"/>
                </a:solidFill>
                <a:ea typeface="SB AggroOTF Light"/>
              </a:rPr>
              <a:t>개발</a:t>
            </a:r>
            <a:r>
              <a:rPr lang="ko-KR" altLang="en-US" sz="3800" spc="-200" dirty="0">
                <a:solidFill>
                  <a:srgbClr val="E6FD72"/>
                </a:solidFill>
                <a:ea typeface="SB AggroOTF Light"/>
              </a:rPr>
              <a:t> 결과</a:t>
            </a:r>
            <a:endParaRPr lang="ko-KR" sz="3800" b="0" i="0" u="none" strike="noStrike" spc="-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74" name="TextBox 74"/>
          <p:cNvSpPr txBox="1"/>
          <p:nvPr/>
        </p:nvSpPr>
        <p:spPr>
          <a:xfrm>
            <a:off x="5727700" y="7658100"/>
            <a:ext cx="2857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"Team Responsibilities"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5638800" y="6337300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establish Retrosans"/>
              </a:rPr>
              <a:t>CONTENTS  04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77" name="슬라이드 번호 개체 틀 76">
            <a:extLst>
              <a:ext uri="{FF2B5EF4-FFF2-40B4-BE49-F238E27FC236}">
                <a16:creationId xmlns:a16="http://schemas.microsoft.com/office/drawing/2014/main" id="{B9C014CC-3EAA-4166-06BE-EECC42B6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9" name="TextBox 57">
            <a:extLst>
              <a:ext uri="{FF2B5EF4-FFF2-40B4-BE49-F238E27FC236}">
                <a16:creationId xmlns:a16="http://schemas.microsoft.com/office/drawing/2014/main" id="{14CBB449-40CF-A75A-EF5B-2F9294C2E2E3}"/>
              </a:ext>
            </a:extLst>
          </p:cNvPr>
          <p:cNvSpPr txBox="1"/>
          <p:nvPr/>
        </p:nvSpPr>
        <p:spPr>
          <a:xfrm>
            <a:off x="15678150" y="9728200"/>
            <a:ext cx="215265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940"/>
              </a:lnSpc>
            </a:pPr>
            <a:r>
              <a:rPr lang="en-US" altLang="ko-KR" sz="3200" spc="-400" dirty="0">
                <a:solidFill>
                  <a:srgbClr val="FFFFFF"/>
                </a:solidFill>
                <a:ea typeface="SB AggroOTF Light"/>
              </a:rPr>
              <a:t>2 / 22</a:t>
            </a:r>
            <a:endParaRPr lang="ko-KR" sz="32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1277600" y="1922182"/>
            <a:ext cx="6324600" cy="221801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68800" y="3606800"/>
            <a:ext cx="508000" cy="5080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03300" y="20066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개발 결과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1487150" y="2123140"/>
            <a:ext cx="5835650" cy="18773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수직 및 수평 방향의 </a:t>
            </a:r>
            <a:r>
              <a:rPr lang="ko-KR" altLang="en-US" sz="2200" b="0" i="0" u="none" strike="noStrike" spc="-100" dirty="0" err="1">
                <a:solidFill>
                  <a:srgbClr val="FFFFFF"/>
                </a:solidFill>
                <a:ea typeface="Elice DigitalBaeum OTF"/>
              </a:rPr>
              <a:t>에지를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 모두 포함</a:t>
            </a:r>
            <a:endParaRPr lang="en-US" alt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수직 </a:t>
            </a:r>
            <a:r>
              <a:rPr lang="ko-KR" altLang="en-US" sz="2200" b="0" i="0" u="none" strike="noStrike" spc="-100" dirty="0" err="1">
                <a:solidFill>
                  <a:srgbClr val="FFFFFF"/>
                </a:solidFill>
                <a:ea typeface="Elice DigitalBaeum OTF"/>
              </a:rPr>
              <a:t>에지와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 수평 에지 결과 결합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0E4C9A03-4108-AFBF-8CF6-CA56C41852F9}"/>
              </a:ext>
            </a:extLst>
          </p:cNvPr>
          <p:cNvSpPr txBox="1"/>
          <p:nvPr/>
        </p:nvSpPr>
        <p:spPr>
          <a:xfrm>
            <a:off x="914400" y="49022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9B9EA0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58" name="TextBox 36">
            <a:extLst>
              <a:ext uri="{FF2B5EF4-FFF2-40B4-BE49-F238E27FC236}">
                <a16:creationId xmlns:a16="http://schemas.microsoft.com/office/drawing/2014/main" id="{E3792A60-9397-DA91-251E-A4912B367318}"/>
              </a:ext>
            </a:extLst>
          </p:cNvPr>
          <p:cNvSpPr txBox="1"/>
          <p:nvPr/>
        </p:nvSpPr>
        <p:spPr>
          <a:xfrm>
            <a:off x="914400" y="52705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02_development environment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27DD66CC-15C2-F36E-3176-47D1A92CC008}"/>
              </a:ext>
            </a:extLst>
          </p:cNvPr>
          <p:cNvSpPr txBox="1"/>
          <p:nvPr/>
        </p:nvSpPr>
        <p:spPr>
          <a:xfrm>
            <a:off x="9144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03_Singularity</a:t>
            </a:r>
          </a:p>
        </p:txBody>
      </p:sp>
      <p:sp>
        <p:nvSpPr>
          <p:cNvPr id="60" name="TextBox 38">
            <a:extLst>
              <a:ext uri="{FF2B5EF4-FFF2-40B4-BE49-F238E27FC236}">
                <a16:creationId xmlns:a16="http://schemas.microsoft.com/office/drawing/2014/main" id="{91D5FF02-7AA5-9988-3660-4CC65B89D8F8}"/>
              </a:ext>
            </a:extLst>
          </p:cNvPr>
          <p:cNvSpPr txBox="1"/>
          <p:nvPr/>
        </p:nvSpPr>
        <p:spPr>
          <a:xfrm>
            <a:off x="9144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E6FD72"/>
                </a:solidFill>
                <a:latin typeface="Pretendard Light"/>
              </a:rPr>
              <a:t>04_Development Results</a:t>
            </a:r>
          </a:p>
        </p:txBody>
      </p:sp>
      <p:sp>
        <p:nvSpPr>
          <p:cNvPr id="61" name="TextBox 39">
            <a:extLst>
              <a:ext uri="{FF2B5EF4-FFF2-40B4-BE49-F238E27FC236}">
                <a16:creationId xmlns:a16="http://schemas.microsoft.com/office/drawing/2014/main" id="{749B3D23-BF91-8759-2FE0-14AA29A2CD33}"/>
              </a:ext>
            </a:extLst>
          </p:cNvPr>
          <p:cNvSpPr txBox="1"/>
          <p:nvPr/>
        </p:nvSpPr>
        <p:spPr>
          <a:xfrm>
            <a:off x="9144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05_Feelings and limitations</a:t>
            </a:r>
          </a:p>
        </p:txBody>
      </p:sp>
      <p:sp>
        <p:nvSpPr>
          <p:cNvPr id="62" name="TextBox 40">
            <a:extLst>
              <a:ext uri="{FF2B5EF4-FFF2-40B4-BE49-F238E27FC236}">
                <a16:creationId xmlns:a16="http://schemas.microsoft.com/office/drawing/2014/main" id="{AC95C747-55B3-6EFE-0BDD-18807A911DBA}"/>
              </a:ext>
            </a:extLst>
          </p:cNvPr>
          <p:cNvSpPr txBox="1"/>
          <p:nvPr/>
        </p:nvSpPr>
        <p:spPr>
          <a:xfrm>
            <a:off x="914400" y="6899088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06_Future Development Direction</a:t>
            </a:r>
          </a:p>
        </p:txBody>
      </p:sp>
      <p:pic>
        <p:nvPicPr>
          <p:cNvPr id="63" name="Picture 14">
            <a:extLst>
              <a:ext uri="{FF2B5EF4-FFF2-40B4-BE49-F238E27FC236}">
                <a16:creationId xmlns:a16="http://schemas.microsoft.com/office/drawing/2014/main" id="{921F78CE-1D80-3840-F72A-3405223914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64" name="Picture 15">
            <a:extLst>
              <a:ext uri="{FF2B5EF4-FFF2-40B4-BE49-F238E27FC236}">
                <a16:creationId xmlns:a16="http://schemas.microsoft.com/office/drawing/2014/main" id="{8409AC11-C59B-70C3-8655-27CFE89ABC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65" name="Picture 16">
            <a:extLst>
              <a:ext uri="{FF2B5EF4-FFF2-40B4-BE49-F238E27FC236}">
                <a16:creationId xmlns:a16="http://schemas.microsoft.com/office/drawing/2014/main" id="{0FBBFAFB-A53F-3792-8DE5-191148ADB6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66" name="Picture 17">
            <a:extLst>
              <a:ext uri="{FF2B5EF4-FFF2-40B4-BE49-F238E27FC236}">
                <a16:creationId xmlns:a16="http://schemas.microsoft.com/office/drawing/2014/main" id="{0905A6E7-95C3-62DC-5A02-DD52B27A43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67" name="TextBox 53">
            <a:extLst>
              <a:ext uri="{FF2B5EF4-FFF2-40B4-BE49-F238E27FC236}">
                <a16:creationId xmlns:a16="http://schemas.microsoft.com/office/drawing/2014/main" id="{ACC5917E-88DE-2FD3-972F-61FFB53FF74E}"/>
              </a:ext>
            </a:extLst>
          </p:cNvPr>
          <p:cNvSpPr txBox="1"/>
          <p:nvPr/>
        </p:nvSpPr>
        <p:spPr>
          <a:xfrm>
            <a:off x="14605000" y="1117600"/>
            <a:ext cx="2717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b="0" i="0" u="none" strike="noStrike" spc="100" dirty="0">
                <a:solidFill>
                  <a:srgbClr val="CACACA"/>
                </a:solidFill>
                <a:latin typeface="establish Retrosans"/>
              </a:rPr>
              <a:t>미니 프로젝트</a:t>
            </a:r>
            <a:r>
              <a:rPr lang="en-US" altLang="ko-KR" sz="1500" b="0" i="0" u="none" strike="noStrike" spc="100" dirty="0">
                <a:solidFill>
                  <a:srgbClr val="CACACA"/>
                </a:solidFill>
                <a:latin typeface="establish Retrosans"/>
              </a:rPr>
              <a:t>(Version 1.0)</a:t>
            </a:r>
            <a:endParaRPr lang="en-US" sz="1500" b="0" i="0" u="none" strike="noStrike" spc="100" dirty="0">
              <a:solidFill>
                <a:srgbClr val="CACACA"/>
              </a:solidFill>
              <a:latin typeface="establish Retrosans"/>
            </a:endParaRPr>
          </a:p>
        </p:txBody>
      </p:sp>
      <p:sp>
        <p:nvSpPr>
          <p:cNvPr id="68" name="TextBox 54">
            <a:extLst>
              <a:ext uri="{FF2B5EF4-FFF2-40B4-BE49-F238E27FC236}">
                <a16:creationId xmlns:a16="http://schemas.microsoft.com/office/drawing/2014/main" id="{FBA8B12D-51DC-602B-EED0-A2B72914B673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establish Retrosans"/>
              </a:rPr>
              <a:t>2024.0</a:t>
            </a:r>
            <a:r>
              <a:rPr lang="en-US" sz="1500" spc="100" dirty="0">
                <a:solidFill>
                  <a:srgbClr val="2E3D4F"/>
                </a:solidFill>
                <a:latin typeface="establish Retrosans"/>
              </a:rPr>
              <a:t>7</a:t>
            </a:r>
            <a:endParaRPr lang="en-US" sz="1500" b="0" i="0" u="none" strike="noStrike" spc="100" dirty="0">
              <a:solidFill>
                <a:srgbClr val="2E3D4F"/>
              </a:solidFill>
              <a:latin typeface="establish Retrosans"/>
            </a:endParaRPr>
          </a:p>
        </p:txBody>
      </p:sp>
      <p:sp>
        <p:nvSpPr>
          <p:cNvPr id="16" name="TextBox 48">
            <a:extLst>
              <a:ext uri="{FF2B5EF4-FFF2-40B4-BE49-F238E27FC236}">
                <a16:creationId xmlns:a16="http://schemas.microsoft.com/office/drawing/2014/main" id="{9E748C40-2543-6652-740E-1A6F7046F32A}"/>
              </a:ext>
            </a:extLst>
          </p:cNvPr>
          <p:cNvSpPr txBox="1"/>
          <p:nvPr/>
        </p:nvSpPr>
        <p:spPr>
          <a:xfrm>
            <a:off x="4394200" y="1791820"/>
            <a:ext cx="6631215" cy="5184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수평</a:t>
            </a:r>
            <a:r>
              <a:rPr lang="en-US" altLang="ko-KR" sz="2200" b="0" i="0" u="none" strike="noStrike" spc="-100" dirty="0">
                <a:solidFill>
                  <a:srgbClr val="FFFFFF"/>
                </a:solidFill>
                <a:ea typeface="Elice DigitalBaeum OTF"/>
              </a:rPr>
              <a:t>+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수직 </a:t>
            </a:r>
            <a:r>
              <a:rPr lang="en-US" altLang="ko-KR" sz="2200" spc="-100" dirty="0">
                <a:solidFill>
                  <a:srgbClr val="FFFFFF"/>
                </a:solidFill>
                <a:ea typeface="Elice DigitalBaeum OTF"/>
              </a:rPr>
              <a:t>(</a:t>
            </a:r>
            <a:r>
              <a:rPr lang="ko-KR" altLang="en-US" sz="2200" spc="-100" dirty="0" err="1">
                <a:solidFill>
                  <a:srgbClr val="FFFFFF"/>
                </a:solidFill>
                <a:ea typeface="Elice DigitalBaeum OTF"/>
              </a:rPr>
              <a:t>임계값</a:t>
            </a:r>
            <a:r>
              <a:rPr lang="en-US" altLang="ko-KR" sz="2200" spc="-100" dirty="0">
                <a:solidFill>
                  <a:srgbClr val="FFFFFF"/>
                </a:solidFill>
                <a:ea typeface="Elice DigitalBaeum OTF"/>
              </a:rPr>
              <a:t>)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29C9436-72BB-6B2C-517B-118A0270F92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73619" y="2463799"/>
            <a:ext cx="3972479" cy="459169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680D8D7-7E53-F939-5686-9A38552C19A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58894" y="3031191"/>
            <a:ext cx="4344006" cy="6449325"/>
          </a:xfrm>
          <a:prstGeom prst="rect">
            <a:avLst/>
          </a:prstGeom>
        </p:spPr>
      </p:pic>
      <p:pic>
        <p:nvPicPr>
          <p:cNvPr id="30" name="Picture 23">
            <a:extLst>
              <a:ext uri="{FF2B5EF4-FFF2-40B4-BE49-F238E27FC236}">
                <a16:creationId xmlns:a16="http://schemas.microsoft.com/office/drawing/2014/main" id="{8D7B2268-3473-E5CC-7F0B-48B213FC4EEF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10861011" y="5449207"/>
            <a:ext cx="3240000" cy="3240000"/>
          </a:xfrm>
          <a:prstGeom prst="rect">
            <a:avLst/>
          </a:prstGeom>
        </p:spPr>
      </p:pic>
      <p:sp>
        <p:nvSpPr>
          <p:cNvPr id="31" name="TextBox 33">
            <a:extLst>
              <a:ext uri="{FF2B5EF4-FFF2-40B4-BE49-F238E27FC236}">
                <a16:creationId xmlns:a16="http://schemas.microsoft.com/office/drawing/2014/main" id="{873D9CB2-7524-9F8E-E6BD-7DEE8291CEB7}"/>
              </a:ext>
            </a:extLst>
          </p:cNvPr>
          <p:cNvSpPr txBox="1"/>
          <p:nvPr/>
        </p:nvSpPr>
        <p:spPr>
          <a:xfrm>
            <a:off x="11566611" y="4934964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원본</a:t>
            </a:r>
            <a:endParaRPr lang="en-US" sz="1900" b="0" i="0" u="none" strike="noStrike" spc="100" dirty="0">
              <a:solidFill>
                <a:srgbClr val="FFFFFF"/>
              </a:solidFill>
              <a:latin typeface="establish Retrosans" panose="00000500000000000000" pitchFamily="2" charset="-127"/>
              <a:ea typeface="establish Retrosans" panose="00000500000000000000" pitchFamily="2" charset="-127"/>
            </a:endParaRPr>
          </a:p>
        </p:txBody>
      </p:sp>
      <p:pic>
        <p:nvPicPr>
          <p:cNvPr id="32" name="Picture 23">
            <a:extLst>
              <a:ext uri="{FF2B5EF4-FFF2-40B4-BE49-F238E27FC236}">
                <a16:creationId xmlns:a16="http://schemas.microsoft.com/office/drawing/2014/main" id="{3F16182B-1F97-0A40-1EE2-45CFC1E1045C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14406493" y="5418788"/>
            <a:ext cx="3240000" cy="3240000"/>
          </a:xfrm>
          <a:prstGeom prst="rect">
            <a:avLst/>
          </a:prstGeom>
        </p:spPr>
      </p:pic>
      <p:sp>
        <p:nvSpPr>
          <p:cNvPr id="33" name="TextBox 33">
            <a:extLst>
              <a:ext uri="{FF2B5EF4-FFF2-40B4-BE49-F238E27FC236}">
                <a16:creationId xmlns:a16="http://schemas.microsoft.com/office/drawing/2014/main" id="{11521652-C109-3E9B-4FB0-8B774E908045}"/>
              </a:ext>
            </a:extLst>
          </p:cNvPr>
          <p:cNvSpPr txBox="1"/>
          <p:nvPr/>
        </p:nvSpPr>
        <p:spPr>
          <a:xfrm>
            <a:off x="15109904" y="4953000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결과</a:t>
            </a:r>
            <a:endParaRPr lang="en-US" altLang="ko-KR" sz="1900" b="0" i="0" u="none" strike="noStrike" spc="100" dirty="0">
              <a:solidFill>
                <a:srgbClr val="FFFFFF"/>
              </a:solidFill>
              <a:latin typeface="establish Retrosans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4C48E6F-8EBF-BDE7-FC7A-1D2F7A3B554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861011" y="5448129"/>
            <a:ext cx="3240000" cy="321488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403B883-D0BA-07C7-2110-668C93F9103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275960" y="5418788"/>
            <a:ext cx="3399344" cy="3214883"/>
          </a:xfrm>
          <a:prstGeom prst="rect">
            <a:avLst/>
          </a:prstGeom>
        </p:spPr>
      </p:pic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BB765A55-B3F1-5F7E-8C1D-42ECFF2DB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0" name="TextBox 57">
            <a:extLst>
              <a:ext uri="{FF2B5EF4-FFF2-40B4-BE49-F238E27FC236}">
                <a16:creationId xmlns:a16="http://schemas.microsoft.com/office/drawing/2014/main" id="{0A8E47BF-EAA8-05CE-5C32-0BEB2699E3C4}"/>
              </a:ext>
            </a:extLst>
          </p:cNvPr>
          <p:cNvSpPr txBox="1"/>
          <p:nvPr/>
        </p:nvSpPr>
        <p:spPr>
          <a:xfrm>
            <a:off x="15678150" y="9728200"/>
            <a:ext cx="215265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940"/>
              </a:lnSpc>
            </a:pPr>
            <a:r>
              <a:rPr lang="en-US" altLang="ko-KR" sz="3200" spc="-400" dirty="0">
                <a:solidFill>
                  <a:srgbClr val="FFFFFF"/>
                </a:solidFill>
                <a:ea typeface="SB AggroOTF Light"/>
              </a:rPr>
              <a:t>20 / 22</a:t>
            </a:r>
            <a:endParaRPr lang="ko-KR" sz="32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2586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499100" y="2578100"/>
            <a:ext cx="7366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&lt;!----&gt;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&lt;!-- </a:t>
            </a:r>
            <a:r>
              <a:rPr lang="en-US" sz="1800" b="0" i="0" u="none" strike="noStrike" spc="100" dirty="0">
                <a:solidFill>
                  <a:srgbClr val="E6FD72"/>
                </a:solidFill>
                <a:latin typeface="Elice DigitalBaeum OTF"/>
              </a:rPr>
              <a:t>"</a:t>
            </a:r>
            <a:r>
              <a:rPr lang="ko-KR" sz="1800" b="0" i="0" u="none" strike="noStrike" spc="100" dirty="0">
                <a:solidFill>
                  <a:srgbClr val="E6FD72"/>
                </a:solidFill>
                <a:ea typeface="Elice DigitalBaeum OTF"/>
              </a:rPr>
              <a:t>개발일정</a:t>
            </a:r>
            <a:r>
              <a:rPr lang="en-US" sz="1800" b="0" i="0" u="none" strike="noStrike" spc="100" dirty="0">
                <a:solidFill>
                  <a:srgbClr val="E6FD72"/>
                </a:solidFill>
                <a:latin typeface="Elice DigitalBaeum OTF"/>
              </a:rPr>
              <a:t> </a:t>
            </a:r>
            <a:r>
              <a:rPr lang="ko-KR" sz="1800" b="0" i="0" u="none" strike="noStrike" spc="100" dirty="0">
                <a:solidFill>
                  <a:srgbClr val="E6FD72"/>
                </a:solidFill>
                <a:ea typeface="Elice DigitalBaeum OTF"/>
              </a:rPr>
              <a:t>안내</a:t>
            </a:r>
            <a:r>
              <a:rPr lang="en-US" sz="1800" b="0" i="0" u="none" strike="noStrike" spc="100" dirty="0">
                <a:solidFill>
                  <a:srgbClr val="E6FD72"/>
                </a:solidFill>
                <a:latin typeface="Elice DigitalBaeum OTF"/>
              </a:rPr>
              <a:t>"</a:t>
            </a: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 --&gt;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03300" y="23241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 err="1">
                <a:solidFill>
                  <a:srgbClr val="FFFFFF"/>
                </a:solidFill>
                <a:ea typeface="SB AggroOTF Light"/>
              </a:rPr>
              <a:t>느낀점</a:t>
            </a:r>
            <a:r>
              <a:rPr lang="en-US" altLang="ko-KR" sz="5600" spc="-400" dirty="0">
                <a:solidFill>
                  <a:srgbClr val="FFFFFF"/>
                </a:solidFill>
                <a:ea typeface="SB AggroOTF Light"/>
              </a:rPr>
              <a:t>,</a:t>
            </a: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 한계점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6" name="Picture 20">
            <a:extLst>
              <a:ext uri="{FF2B5EF4-FFF2-40B4-BE49-F238E27FC236}">
                <a16:creationId xmlns:a16="http://schemas.microsoft.com/office/drawing/2014/main" id="{8008D900-A523-D202-AA73-3A104DC626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99100" y="4140200"/>
            <a:ext cx="11277600" cy="2032000"/>
          </a:xfrm>
          <a:prstGeom prst="rect">
            <a:avLst/>
          </a:prstGeom>
        </p:spPr>
      </p:pic>
      <p:pic>
        <p:nvPicPr>
          <p:cNvPr id="59" name="Picture 25">
            <a:extLst>
              <a:ext uri="{FF2B5EF4-FFF2-40B4-BE49-F238E27FC236}">
                <a16:creationId xmlns:a16="http://schemas.microsoft.com/office/drawing/2014/main" id="{B9C604B8-FDD8-C6E3-10E8-FFD2D2CB32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99100" y="3683000"/>
            <a:ext cx="11277600" cy="469900"/>
          </a:xfrm>
          <a:prstGeom prst="rect">
            <a:avLst/>
          </a:prstGeom>
        </p:spPr>
      </p:pic>
      <p:pic>
        <p:nvPicPr>
          <p:cNvPr id="60" name="Picture 27">
            <a:extLst>
              <a:ext uri="{FF2B5EF4-FFF2-40B4-BE49-F238E27FC236}">
                <a16:creationId xmlns:a16="http://schemas.microsoft.com/office/drawing/2014/main" id="{E7B49E0E-C80E-899F-FB25-95683521C8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288124" y="3669179"/>
            <a:ext cx="457200" cy="495300"/>
          </a:xfrm>
          <a:prstGeom prst="rect">
            <a:avLst/>
          </a:prstGeom>
        </p:spPr>
      </p:pic>
      <p:pic>
        <p:nvPicPr>
          <p:cNvPr id="61" name="Picture 28">
            <a:extLst>
              <a:ext uri="{FF2B5EF4-FFF2-40B4-BE49-F238E27FC236}">
                <a16:creationId xmlns:a16="http://schemas.microsoft.com/office/drawing/2014/main" id="{DB782A68-FE2A-2607-CB80-B46587659C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440524" y="3872379"/>
            <a:ext cx="254000" cy="254000"/>
          </a:xfrm>
          <a:prstGeom prst="rect">
            <a:avLst/>
          </a:prstGeom>
        </p:spPr>
      </p:pic>
      <p:sp>
        <p:nvSpPr>
          <p:cNvPr id="62" name="TextBox 29">
            <a:extLst>
              <a:ext uri="{FF2B5EF4-FFF2-40B4-BE49-F238E27FC236}">
                <a16:creationId xmlns:a16="http://schemas.microsoft.com/office/drawing/2014/main" id="{2827BD1E-5EC8-A827-E929-C43453FBB513}"/>
              </a:ext>
            </a:extLst>
          </p:cNvPr>
          <p:cNvSpPr txBox="1"/>
          <p:nvPr/>
        </p:nvSpPr>
        <p:spPr>
          <a:xfrm>
            <a:off x="9969500" y="3695700"/>
            <a:ext cx="2336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b="0" i="0" u="none" strike="noStrike" dirty="0" err="1">
                <a:solidFill>
                  <a:srgbClr val="2E3D4F"/>
                </a:solidFill>
                <a:latin typeface="Elice DigitalBaeum OTF" panose="020B0604020202020204" charset="-127"/>
                <a:ea typeface="Elice DigitalBaeum OTF" panose="020B0604020202020204" charset="-127"/>
              </a:rPr>
              <a:t>느낀점</a:t>
            </a:r>
            <a:endParaRPr lang="en-US" sz="2800" b="0" i="0" u="none" strike="noStrike" dirty="0">
              <a:solidFill>
                <a:srgbClr val="2E3D4F"/>
              </a:solidFill>
              <a:latin typeface="Elice DigitalBaeum OTF" panose="020B0604020202020204" charset="-127"/>
              <a:ea typeface="Elice DigitalBaeum OTF" panose="020B0604020202020204" charset="-127"/>
            </a:endParaRPr>
          </a:p>
        </p:txBody>
      </p:sp>
      <p:pic>
        <p:nvPicPr>
          <p:cNvPr id="80" name="Picture 20">
            <a:extLst>
              <a:ext uri="{FF2B5EF4-FFF2-40B4-BE49-F238E27FC236}">
                <a16:creationId xmlns:a16="http://schemas.microsoft.com/office/drawing/2014/main" id="{2B8BE128-12F4-33B4-5D13-389BACF0E5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52701" y="7355541"/>
            <a:ext cx="11277600" cy="2032000"/>
          </a:xfrm>
          <a:prstGeom prst="rect">
            <a:avLst/>
          </a:prstGeom>
        </p:spPr>
      </p:pic>
      <p:pic>
        <p:nvPicPr>
          <p:cNvPr id="81" name="Picture 25">
            <a:extLst>
              <a:ext uri="{FF2B5EF4-FFF2-40B4-BE49-F238E27FC236}">
                <a16:creationId xmlns:a16="http://schemas.microsoft.com/office/drawing/2014/main" id="{0A3B4913-EF1C-F3F9-88AE-D0EB1671BB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52701" y="6898341"/>
            <a:ext cx="11277600" cy="469900"/>
          </a:xfrm>
          <a:prstGeom prst="rect">
            <a:avLst/>
          </a:prstGeom>
        </p:spPr>
      </p:pic>
      <p:pic>
        <p:nvPicPr>
          <p:cNvPr id="82" name="Picture 27">
            <a:extLst>
              <a:ext uri="{FF2B5EF4-FFF2-40B4-BE49-F238E27FC236}">
                <a16:creationId xmlns:a16="http://schemas.microsoft.com/office/drawing/2014/main" id="{3873B6F0-8BD8-A888-851D-303EC0E473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332387" y="6901516"/>
            <a:ext cx="457200" cy="495300"/>
          </a:xfrm>
          <a:prstGeom prst="rect">
            <a:avLst/>
          </a:prstGeom>
        </p:spPr>
      </p:pic>
      <p:pic>
        <p:nvPicPr>
          <p:cNvPr id="83" name="Picture 28">
            <a:extLst>
              <a:ext uri="{FF2B5EF4-FFF2-40B4-BE49-F238E27FC236}">
                <a16:creationId xmlns:a16="http://schemas.microsoft.com/office/drawing/2014/main" id="{A3C746F3-9BAD-DD55-C0A2-A08701BA8B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484787" y="7104716"/>
            <a:ext cx="254000" cy="254000"/>
          </a:xfrm>
          <a:prstGeom prst="rect">
            <a:avLst/>
          </a:prstGeom>
        </p:spPr>
      </p:pic>
      <p:sp>
        <p:nvSpPr>
          <p:cNvPr id="84" name="TextBox 29">
            <a:extLst>
              <a:ext uri="{FF2B5EF4-FFF2-40B4-BE49-F238E27FC236}">
                <a16:creationId xmlns:a16="http://schemas.microsoft.com/office/drawing/2014/main" id="{D249E0A2-E948-27D7-8A8D-A020D6655780}"/>
              </a:ext>
            </a:extLst>
          </p:cNvPr>
          <p:cNvSpPr txBox="1"/>
          <p:nvPr/>
        </p:nvSpPr>
        <p:spPr>
          <a:xfrm>
            <a:off x="10023101" y="6939616"/>
            <a:ext cx="2336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b="0" i="0" u="none" strike="noStrike" dirty="0">
                <a:solidFill>
                  <a:srgbClr val="2E3D4F"/>
                </a:solidFill>
                <a:latin typeface="Elice DigitalBaeum OTF" panose="020B0604020202020204" charset="-127"/>
                <a:ea typeface="Elice DigitalBaeum OTF" panose="020B0604020202020204" charset="-127"/>
              </a:rPr>
              <a:t>한계점</a:t>
            </a:r>
            <a:endParaRPr lang="en-US" sz="2800" b="0" i="0" u="none" strike="noStrike" dirty="0">
              <a:solidFill>
                <a:srgbClr val="2E3D4F"/>
              </a:solidFill>
              <a:latin typeface="Elice DigitalBaeum OTF" panose="020B0604020202020204" charset="-127"/>
              <a:ea typeface="Elice DigitalBaeum OTF" panose="020B0604020202020204" charset="-127"/>
            </a:endParaRPr>
          </a:p>
        </p:txBody>
      </p:sp>
      <p:sp>
        <p:nvSpPr>
          <p:cNvPr id="85" name="TextBox 69">
            <a:extLst>
              <a:ext uri="{FF2B5EF4-FFF2-40B4-BE49-F238E27FC236}">
                <a16:creationId xmlns:a16="http://schemas.microsoft.com/office/drawing/2014/main" id="{E401DFD6-8152-B4BE-4554-730C948316FC}"/>
              </a:ext>
            </a:extLst>
          </p:cNvPr>
          <p:cNvSpPr txBox="1"/>
          <p:nvPr/>
        </p:nvSpPr>
        <p:spPr>
          <a:xfrm>
            <a:off x="5552701" y="4203700"/>
            <a:ext cx="11186086" cy="19188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2400" b="0" i="0" u="none" strike="noStrike" spc="200" dirty="0">
                <a:solidFill>
                  <a:srgbClr val="FFFF00"/>
                </a:solidFill>
                <a:ea typeface="SB AggroOTF Light"/>
              </a:rPr>
              <a:t>객체 지향 언어</a:t>
            </a:r>
            <a:r>
              <a:rPr lang="ko-KR" altLang="en-US" sz="2400" b="0" i="0" u="none" strike="noStrike" spc="200" dirty="0">
                <a:solidFill>
                  <a:srgbClr val="FFFFFF"/>
                </a:solidFill>
                <a:ea typeface="SB AggroOTF Light"/>
              </a:rPr>
              <a:t>로만 하던 이미지와 영상처리가 </a:t>
            </a:r>
            <a:r>
              <a:rPr lang="en-US" altLang="ko-KR" sz="2400" b="0" i="0" u="none" strike="noStrike" spc="200" dirty="0">
                <a:solidFill>
                  <a:srgbClr val="FFFF00"/>
                </a:solidFill>
                <a:ea typeface="SB AggroOTF Light"/>
              </a:rPr>
              <a:t>C</a:t>
            </a:r>
            <a:r>
              <a:rPr lang="ko-KR" altLang="en-US" sz="2400" b="0" i="0" u="none" strike="noStrike" spc="200" dirty="0">
                <a:solidFill>
                  <a:srgbClr val="FFFF00"/>
                </a:solidFill>
                <a:ea typeface="SB AggroOTF Light"/>
              </a:rPr>
              <a:t>언어</a:t>
            </a:r>
            <a:r>
              <a:rPr lang="ko-KR" altLang="en-US" sz="2400" b="0" i="0" u="none" strike="noStrike" spc="200" dirty="0">
                <a:solidFill>
                  <a:srgbClr val="FFFFFF"/>
                </a:solidFill>
                <a:ea typeface="SB AggroOTF Light"/>
              </a:rPr>
              <a:t>로 가능은 하지만 많이 복잡하고 어려울 줄 알았다</a:t>
            </a:r>
            <a:r>
              <a:rPr lang="en-US" altLang="ko-KR" sz="2400" b="0" i="0" u="none" strike="noStrike" spc="200" dirty="0">
                <a:solidFill>
                  <a:srgbClr val="FFFFFF"/>
                </a:solidFill>
                <a:ea typeface="SB AggroOTF Light"/>
              </a:rPr>
              <a:t>. </a:t>
            </a:r>
            <a:r>
              <a:rPr lang="ko-KR" altLang="en-US" sz="2400" b="0" i="0" u="none" strike="noStrike" spc="200" dirty="0">
                <a:solidFill>
                  <a:srgbClr val="FFFFFF"/>
                </a:solidFill>
                <a:ea typeface="SB AggroOTF Light"/>
              </a:rPr>
              <a:t>하지만 막상 해보니 많이 어렵지 않았고 여러 </a:t>
            </a:r>
            <a:r>
              <a:rPr lang="ko-KR" altLang="en-US" sz="2400" b="0" i="0" u="none" strike="noStrike" spc="200" dirty="0">
                <a:solidFill>
                  <a:srgbClr val="FFFF00"/>
                </a:solidFill>
                <a:ea typeface="SB AggroOTF Light"/>
              </a:rPr>
              <a:t>알고리즘과 연산</a:t>
            </a:r>
            <a:r>
              <a:rPr lang="ko-KR" altLang="en-US" sz="2400" b="0" i="0" u="none" strike="noStrike" spc="200" dirty="0">
                <a:solidFill>
                  <a:srgbClr val="FFFFFF"/>
                </a:solidFill>
                <a:ea typeface="SB AggroOTF Light"/>
              </a:rPr>
              <a:t>들을 통해 쉽게 이미지 처리가 가능하단 것을 </a:t>
            </a:r>
            <a:r>
              <a:rPr lang="ko-KR" altLang="en-US" sz="2400" b="0" i="0" u="none" strike="noStrike" spc="200" dirty="0" err="1">
                <a:solidFill>
                  <a:srgbClr val="FFFFFF"/>
                </a:solidFill>
                <a:ea typeface="SB AggroOTF Light"/>
              </a:rPr>
              <a:t>깨달았다</a:t>
            </a:r>
            <a:r>
              <a:rPr lang="en-US" altLang="ko-KR" sz="2400" b="0" i="0" u="none" strike="noStrike" spc="200" dirty="0">
                <a:solidFill>
                  <a:srgbClr val="FFFFFF"/>
                </a:solidFill>
                <a:ea typeface="SB AggroOTF Light"/>
              </a:rPr>
              <a:t>.</a:t>
            </a:r>
            <a:endParaRPr lang="ko-KR" sz="24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86" name="TextBox 69">
            <a:extLst>
              <a:ext uri="{FF2B5EF4-FFF2-40B4-BE49-F238E27FC236}">
                <a16:creationId xmlns:a16="http://schemas.microsoft.com/office/drawing/2014/main" id="{AB6AFD7E-4093-D544-FA33-20A1D3CEA405}"/>
              </a:ext>
            </a:extLst>
          </p:cNvPr>
          <p:cNvSpPr txBox="1"/>
          <p:nvPr/>
        </p:nvSpPr>
        <p:spPr>
          <a:xfrm>
            <a:off x="5671109" y="7408676"/>
            <a:ext cx="11186086" cy="19188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2400" b="0" i="0" u="none" strike="noStrike" spc="200" dirty="0">
                <a:solidFill>
                  <a:srgbClr val="FFFFFF"/>
                </a:solidFill>
                <a:ea typeface="SB AggroOTF Light"/>
              </a:rPr>
              <a:t>이미지를 더 섬세하고 선명하게 처리할 수 있었지만 언어의 특성상 </a:t>
            </a:r>
            <a:endParaRPr lang="en-US" altLang="ko-KR" sz="2400" b="0" i="0" u="none" strike="noStrike" spc="200" dirty="0">
              <a:solidFill>
                <a:srgbClr val="FFFFFF"/>
              </a:solidFill>
              <a:ea typeface="SB AggroOTF Light"/>
            </a:endParaRPr>
          </a:p>
          <a:p>
            <a:pPr lvl="0" algn="ctr">
              <a:lnSpc>
                <a:spcPct val="97940"/>
              </a:lnSpc>
            </a:pPr>
            <a:r>
              <a:rPr lang="ko-KR" altLang="en-US" sz="2400" b="0" i="0" u="none" strike="noStrike" spc="200" dirty="0">
                <a:solidFill>
                  <a:srgbClr val="FFFF00"/>
                </a:solidFill>
                <a:ea typeface="SB AggroOTF Light"/>
              </a:rPr>
              <a:t>동적메모리나 </a:t>
            </a:r>
            <a:r>
              <a:rPr lang="ko-KR" altLang="en-US" sz="2400" b="0" i="0" u="none" strike="noStrike" spc="200" dirty="0" err="1">
                <a:solidFill>
                  <a:srgbClr val="FFFF00"/>
                </a:solidFill>
                <a:ea typeface="SB AggroOTF Light"/>
              </a:rPr>
              <a:t>포인터</a:t>
            </a:r>
            <a:r>
              <a:rPr lang="ko-KR" altLang="en-US" sz="2400" b="0" i="0" u="none" strike="noStrike" spc="200" dirty="0" err="1">
                <a:solidFill>
                  <a:srgbClr val="FFFFFF"/>
                </a:solidFill>
                <a:ea typeface="SB AggroOTF Light"/>
              </a:rPr>
              <a:t>같은</a:t>
            </a:r>
            <a:r>
              <a:rPr lang="ko-KR" altLang="en-US" sz="2400" spc="200" dirty="0">
                <a:solidFill>
                  <a:srgbClr val="FFFFFF"/>
                </a:solidFill>
                <a:ea typeface="SB AggroOTF Light"/>
              </a:rPr>
              <a:t> 면에서 여러 복잡한 오류가 있었고 </a:t>
            </a:r>
            <a:endParaRPr lang="en-US" altLang="ko-KR" sz="2400" spc="200" dirty="0">
              <a:solidFill>
                <a:srgbClr val="FFFFFF"/>
              </a:solidFill>
              <a:ea typeface="SB AggroOTF Light"/>
            </a:endParaRPr>
          </a:p>
          <a:p>
            <a:pPr lvl="0" algn="ctr">
              <a:lnSpc>
                <a:spcPct val="97940"/>
              </a:lnSpc>
            </a:pPr>
            <a:r>
              <a:rPr lang="ko-KR" altLang="en-US" sz="2400" spc="200" dirty="0">
                <a:solidFill>
                  <a:srgbClr val="FFFFFF"/>
                </a:solidFill>
                <a:ea typeface="SB AggroOTF Light"/>
              </a:rPr>
              <a:t>어렵기 때문에 </a:t>
            </a:r>
            <a:r>
              <a:rPr lang="en-US" altLang="ko-KR" sz="2400" spc="200" dirty="0">
                <a:solidFill>
                  <a:srgbClr val="FFFF00"/>
                </a:solidFill>
                <a:ea typeface="SB AggroOTF Light"/>
              </a:rPr>
              <a:t>C</a:t>
            </a:r>
            <a:r>
              <a:rPr lang="ko-KR" altLang="en-US" sz="2400" spc="200" dirty="0">
                <a:solidFill>
                  <a:srgbClr val="FFFF00"/>
                </a:solidFill>
                <a:ea typeface="SB AggroOTF Light"/>
              </a:rPr>
              <a:t>언어 보다 다른 언어가 더 적합</a:t>
            </a:r>
            <a:r>
              <a:rPr lang="ko-KR" altLang="en-US" sz="2400" spc="200" dirty="0">
                <a:solidFill>
                  <a:srgbClr val="FFFFFF"/>
                </a:solidFill>
                <a:ea typeface="SB AggroOTF Light"/>
              </a:rPr>
              <a:t>하다고 생각했다</a:t>
            </a:r>
            <a:r>
              <a:rPr lang="en-US" altLang="ko-KR" sz="2400" spc="200" dirty="0">
                <a:solidFill>
                  <a:srgbClr val="FFFFFF"/>
                </a:solidFill>
                <a:ea typeface="SB AggroOTF Light"/>
              </a:rPr>
              <a:t>.</a:t>
            </a:r>
            <a:endParaRPr lang="ko-KR" sz="2400" b="0" i="0" u="none" strike="noStrike" spc="2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87" name="TextBox 35">
            <a:extLst>
              <a:ext uri="{FF2B5EF4-FFF2-40B4-BE49-F238E27FC236}">
                <a16:creationId xmlns:a16="http://schemas.microsoft.com/office/drawing/2014/main" id="{3A519689-A9BD-9B67-18F6-89FA594FD332}"/>
              </a:ext>
            </a:extLst>
          </p:cNvPr>
          <p:cNvSpPr txBox="1"/>
          <p:nvPr/>
        </p:nvSpPr>
        <p:spPr>
          <a:xfrm>
            <a:off x="914400" y="49022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9B9EA0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88" name="TextBox 36">
            <a:extLst>
              <a:ext uri="{FF2B5EF4-FFF2-40B4-BE49-F238E27FC236}">
                <a16:creationId xmlns:a16="http://schemas.microsoft.com/office/drawing/2014/main" id="{D7AC552D-8C1A-6E2D-959A-81C701244CB4}"/>
              </a:ext>
            </a:extLst>
          </p:cNvPr>
          <p:cNvSpPr txBox="1"/>
          <p:nvPr/>
        </p:nvSpPr>
        <p:spPr>
          <a:xfrm>
            <a:off x="914400" y="52705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02_development environment</a:t>
            </a:r>
          </a:p>
        </p:txBody>
      </p:sp>
      <p:sp>
        <p:nvSpPr>
          <p:cNvPr id="89" name="TextBox 37">
            <a:extLst>
              <a:ext uri="{FF2B5EF4-FFF2-40B4-BE49-F238E27FC236}">
                <a16:creationId xmlns:a16="http://schemas.microsoft.com/office/drawing/2014/main" id="{51DAC756-2B70-00D8-0031-A12DDE7C73C4}"/>
              </a:ext>
            </a:extLst>
          </p:cNvPr>
          <p:cNvSpPr txBox="1"/>
          <p:nvPr/>
        </p:nvSpPr>
        <p:spPr>
          <a:xfrm>
            <a:off x="9144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03_Singularity</a:t>
            </a:r>
          </a:p>
        </p:txBody>
      </p:sp>
      <p:sp>
        <p:nvSpPr>
          <p:cNvPr id="90" name="TextBox 38">
            <a:extLst>
              <a:ext uri="{FF2B5EF4-FFF2-40B4-BE49-F238E27FC236}">
                <a16:creationId xmlns:a16="http://schemas.microsoft.com/office/drawing/2014/main" id="{31C15C18-6082-C957-F40D-37EDA494DBE8}"/>
              </a:ext>
            </a:extLst>
          </p:cNvPr>
          <p:cNvSpPr txBox="1"/>
          <p:nvPr/>
        </p:nvSpPr>
        <p:spPr>
          <a:xfrm>
            <a:off x="9144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04_Development Results</a:t>
            </a:r>
          </a:p>
        </p:txBody>
      </p:sp>
      <p:sp>
        <p:nvSpPr>
          <p:cNvPr id="91" name="TextBox 39">
            <a:extLst>
              <a:ext uri="{FF2B5EF4-FFF2-40B4-BE49-F238E27FC236}">
                <a16:creationId xmlns:a16="http://schemas.microsoft.com/office/drawing/2014/main" id="{C3D9F1F0-EB09-5696-29B6-35ADF92F5B65}"/>
              </a:ext>
            </a:extLst>
          </p:cNvPr>
          <p:cNvSpPr txBox="1"/>
          <p:nvPr/>
        </p:nvSpPr>
        <p:spPr>
          <a:xfrm>
            <a:off x="9144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E6FD72"/>
                </a:solidFill>
                <a:latin typeface="Pretendard Light"/>
              </a:rPr>
              <a:t>05_Feelings and limitations</a:t>
            </a:r>
          </a:p>
        </p:txBody>
      </p:sp>
      <p:sp>
        <p:nvSpPr>
          <p:cNvPr id="92" name="TextBox 40">
            <a:extLst>
              <a:ext uri="{FF2B5EF4-FFF2-40B4-BE49-F238E27FC236}">
                <a16:creationId xmlns:a16="http://schemas.microsoft.com/office/drawing/2014/main" id="{FD561F7B-8595-EECD-AECC-8586478957F0}"/>
              </a:ext>
            </a:extLst>
          </p:cNvPr>
          <p:cNvSpPr txBox="1"/>
          <p:nvPr/>
        </p:nvSpPr>
        <p:spPr>
          <a:xfrm>
            <a:off x="914400" y="6899088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06_Future Development Direction</a:t>
            </a:r>
          </a:p>
        </p:txBody>
      </p:sp>
      <p:pic>
        <p:nvPicPr>
          <p:cNvPr id="93" name="Picture 14">
            <a:extLst>
              <a:ext uri="{FF2B5EF4-FFF2-40B4-BE49-F238E27FC236}">
                <a16:creationId xmlns:a16="http://schemas.microsoft.com/office/drawing/2014/main" id="{7F254CC0-4F1E-689F-B504-E2CC7620A8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94" name="Picture 15">
            <a:extLst>
              <a:ext uri="{FF2B5EF4-FFF2-40B4-BE49-F238E27FC236}">
                <a16:creationId xmlns:a16="http://schemas.microsoft.com/office/drawing/2014/main" id="{DCE7F7C8-4CAB-E1AB-E18D-91BE3D1733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95" name="Picture 16">
            <a:extLst>
              <a:ext uri="{FF2B5EF4-FFF2-40B4-BE49-F238E27FC236}">
                <a16:creationId xmlns:a16="http://schemas.microsoft.com/office/drawing/2014/main" id="{20490022-9241-D673-22B1-E6379B01480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96" name="Picture 17">
            <a:extLst>
              <a:ext uri="{FF2B5EF4-FFF2-40B4-BE49-F238E27FC236}">
                <a16:creationId xmlns:a16="http://schemas.microsoft.com/office/drawing/2014/main" id="{AF2C3D58-968F-87FF-99DE-6775F5DE223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97" name="TextBox 53">
            <a:extLst>
              <a:ext uri="{FF2B5EF4-FFF2-40B4-BE49-F238E27FC236}">
                <a16:creationId xmlns:a16="http://schemas.microsoft.com/office/drawing/2014/main" id="{7B50FBEB-AE4A-B100-44EB-20604E58350E}"/>
              </a:ext>
            </a:extLst>
          </p:cNvPr>
          <p:cNvSpPr txBox="1"/>
          <p:nvPr/>
        </p:nvSpPr>
        <p:spPr>
          <a:xfrm>
            <a:off x="14605000" y="1117600"/>
            <a:ext cx="2717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b="0" i="0" u="none" strike="noStrike" spc="100" dirty="0">
                <a:solidFill>
                  <a:srgbClr val="CACACA"/>
                </a:solidFill>
                <a:latin typeface="establish Retrosans"/>
              </a:rPr>
              <a:t>미니 프로젝트</a:t>
            </a:r>
            <a:r>
              <a:rPr lang="en-US" altLang="ko-KR" sz="1500" b="0" i="0" u="none" strike="noStrike" spc="100" dirty="0">
                <a:solidFill>
                  <a:srgbClr val="CACACA"/>
                </a:solidFill>
                <a:latin typeface="establish Retrosans"/>
              </a:rPr>
              <a:t>(Version 1.0)</a:t>
            </a:r>
            <a:endParaRPr lang="en-US" sz="1500" b="0" i="0" u="none" strike="noStrike" spc="100" dirty="0">
              <a:solidFill>
                <a:srgbClr val="CACACA"/>
              </a:solidFill>
              <a:latin typeface="establish Retrosans"/>
            </a:endParaRPr>
          </a:p>
        </p:txBody>
      </p:sp>
      <p:sp>
        <p:nvSpPr>
          <p:cNvPr id="98" name="TextBox 54">
            <a:extLst>
              <a:ext uri="{FF2B5EF4-FFF2-40B4-BE49-F238E27FC236}">
                <a16:creationId xmlns:a16="http://schemas.microsoft.com/office/drawing/2014/main" id="{E78E42D8-4A56-CD21-1828-FAFECE40041B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establish Retrosans"/>
              </a:rPr>
              <a:t>2024.0</a:t>
            </a:r>
            <a:r>
              <a:rPr lang="en-US" sz="1500" spc="100" dirty="0">
                <a:solidFill>
                  <a:srgbClr val="2E3D4F"/>
                </a:solidFill>
                <a:latin typeface="establish Retrosans"/>
              </a:rPr>
              <a:t>7</a:t>
            </a:r>
            <a:endParaRPr lang="en-US" sz="1500" b="0" i="0" u="none" strike="noStrike" spc="100" dirty="0">
              <a:solidFill>
                <a:srgbClr val="2E3D4F"/>
              </a:solidFill>
              <a:latin typeface="establish Retrosans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20703E65-B3D2-D249-D5BE-977960C0C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" name="TextBox 57">
            <a:extLst>
              <a:ext uri="{FF2B5EF4-FFF2-40B4-BE49-F238E27FC236}">
                <a16:creationId xmlns:a16="http://schemas.microsoft.com/office/drawing/2014/main" id="{D8219B6C-7C21-6FBF-9D32-35D0B65694C3}"/>
              </a:ext>
            </a:extLst>
          </p:cNvPr>
          <p:cNvSpPr txBox="1"/>
          <p:nvPr/>
        </p:nvSpPr>
        <p:spPr>
          <a:xfrm>
            <a:off x="15678150" y="9728200"/>
            <a:ext cx="215265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940"/>
              </a:lnSpc>
            </a:pPr>
            <a:r>
              <a:rPr lang="en-US" altLang="ko-KR" sz="3200" spc="-400" dirty="0">
                <a:solidFill>
                  <a:srgbClr val="FFFFFF"/>
                </a:solidFill>
                <a:ea typeface="SB AggroOTF Light"/>
              </a:rPr>
              <a:t>21 / 22</a:t>
            </a:r>
            <a:endParaRPr lang="ko-KR" sz="32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</p:spTree>
    <p:extLst>
      <p:ext uri="{BB962C8B-B14F-4D97-AF65-F5344CB8AC3E}">
        <p14:creationId xmlns:p14="http://schemas.microsoft.com/office/powerpoint/2010/main" val="554721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03300" y="23241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향후 발전 방향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pic>
        <p:nvPicPr>
          <p:cNvPr id="2050" name="Picture 2" descr="흐릿한 화면 속 車번호 판독도 'OK' | 세계일보">
            <a:extLst>
              <a:ext uri="{FF2B5EF4-FFF2-40B4-BE49-F238E27FC236}">
                <a16:creationId xmlns:a16="http://schemas.microsoft.com/office/drawing/2014/main" id="{CAC1C10E-2F1A-1EC9-6588-89AA6A06C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134" y="3138954"/>
            <a:ext cx="8199075" cy="555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7">
            <a:extLst>
              <a:ext uri="{FF2B5EF4-FFF2-40B4-BE49-F238E27FC236}">
                <a16:creationId xmlns:a16="http://schemas.microsoft.com/office/drawing/2014/main" id="{2277C149-A320-9EF3-7295-1A94C5910393}"/>
              </a:ext>
            </a:extLst>
          </p:cNvPr>
          <p:cNvSpPr txBox="1"/>
          <p:nvPr/>
        </p:nvSpPr>
        <p:spPr>
          <a:xfrm>
            <a:off x="13466482" y="3248584"/>
            <a:ext cx="4148418" cy="55584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4000" b="0" i="0" u="none" strike="noStrike" spc="-400" dirty="0">
                <a:solidFill>
                  <a:srgbClr val="FFFFFF"/>
                </a:solidFill>
                <a:ea typeface="SB AggroOTF Light"/>
              </a:rPr>
              <a:t>실제로  이미지  처리가 </a:t>
            </a:r>
            <a:r>
              <a:rPr lang="ko-KR" altLang="en-US" sz="4000" spc="-400" dirty="0">
                <a:solidFill>
                  <a:srgbClr val="FFFFFF"/>
                </a:solidFill>
                <a:ea typeface="SB AggroOTF Light"/>
              </a:rPr>
              <a:t> 필요한  곳에   </a:t>
            </a:r>
            <a:r>
              <a:rPr lang="ko-KR" altLang="en-US" sz="4000" spc="-400" dirty="0">
                <a:solidFill>
                  <a:srgbClr val="FFFF00"/>
                </a:solidFill>
                <a:ea typeface="SB AggroOTF Light"/>
              </a:rPr>
              <a:t>일상생활</a:t>
            </a:r>
            <a:r>
              <a:rPr lang="ko-KR" altLang="en-US" sz="4000" spc="-400" dirty="0">
                <a:solidFill>
                  <a:srgbClr val="FFFFFF"/>
                </a:solidFill>
                <a:ea typeface="SB AggroOTF Light"/>
              </a:rPr>
              <a:t>에   사용 가능한 </a:t>
            </a:r>
            <a:r>
              <a:rPr lang="ko-KR" altLang="en-US" sz="4000" spc="-400" dirty="0">
                <a:solidFill>
                  <a:srgbClr val="FFFF00"/>
                </a:solidFill>
                <a:ea typeface="SB AggroOTF Light"/>
              </a:rPr>
              <a:t>프로젝트   제작</a:t>
            </a:r>
            <a:endParaRPr lang="ko-KR" sz="4000" b="0" i="0" u="none" strike="noStrike" spc="-400" dirty="0">
              <a:solidFill>
                <a:srgbClr val="FFFF00"/>
              </a:solidFill>
              <a:ea typeface="SB AggroOTF Light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1458426A-A27D-90AF-3A68-799F6BE74A88}"/>
              </a:ext>
            </a:extLst>
          </p:cNvPr>
          <p:cNvSpPr txBox="1"/>
          <p:nvPr/>
        </p:nvSpPr>
        <p:spPr>
          <a:xfrm>
            <a:off x="5575621" y="2184400"/>
            <a:ext cx="7404100" cy="92280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4400" b="0" i="0" u="none" strike="noStrike" spc="-600" dirty="0">
                <a:solidFill>
                  <a:srgbClr val="D37DFF"/>
                </a:solidFill>
                <a:ea typeface="SB AggroOTF Light"/>
              </a:rPr>
              <a:t>자동차 번호판 판독</a:t>
            </a:r>
            <a:endParaRPr lang="ko-KR" sz="4400" b="0" i="0" u="none" strike="noStrike" spc="-600" dirty="0">
              <a:solidFill>
                <a:srgbClr val="D37DFF"/>
              </a:solidFill>
              <a:ea typeface="SB AggroOTF Light"/>
            </a:endParaRP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87786042-96B6-32EA-2CB7-574D49A2C016}"/>
              </a:ext>
            </a:extLst>
          </p:cNvPr>
          <p:cNvSpPr txBox="1"/>
          <p:nvPr/>
        </p:nvSpPr>
        <p:spPr>
          <a:xfrm>
            <a:off x="914400" y="49022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9B9EA0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42" name="TextBox 36">
            <a:extLst>
              <a:ext uri="{FF2B5EF4-FFF2-40B4-BE49-F238E27FC236}">
                <a16:creationId xmlns:a16="http://schemas.microsoft.com/office/drawing/2014/main" id="{6D031A20-ABEE-C744-7A4C-8A6EBB83B9EF}"/>
              </a:ext>
            </a:extLst>
          </p:cNvPr>
          <p:cNvSpPr txBox="1"/>
          <p:nvPr/>
        </p:nvSpPr>
        <p:spPr>
          <a:xfrm>
            <a:off x="914400" y="52705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02_development environment</a:t>
            </a:r>
          </a:p>
        </p:txBody>
      </p:sp>
      <p:sp>
        <p:nvSpPr>
          <p:cNvPr id="43" name="TextBox 37">
            <a:extLst>
              <a:ext uri="{FF2B5EF4-FFF2-40B4-BE49-F238E27FC236}">
                <a16:creationId xmlns:a16="http://schemas.microsoft.com/office/drawing/2014/main" id="{A54F3370-F1BA-6A96-B881-77F048641E97}"/>
              </a:ext>
            </a:extLst>
          </p:cNvPr>
          <p:cNvSpPr txBox="1"/>
          <p:nvPr/>
        </p:nvSpPr>
        <p:spPr>
          <a:xfrm>
            <a:off x="9144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03_Singularity</a:t>
            </a:r>
          </a:p>
        </p:txBody>
      </p:sp>
      <p:sp>
        <p:nvSpPr>
          <p:cNvPr id="44" name="TextBox 38">
            <a:extLst>
              <a:ext uri="{FF2B5EF4-FFF2-40B4-BE49-F238E27FC236}">
                <a16:creationId xmlns:a16="http://schemas.microsoft.com/office/drawing/2014/main" id="{3E7FBF1B-E1E0-7778-30BE-496F30200213}"/>
              </a:ext>
            </a:extLst>
          </p:cNvPr>
          <p:cNvSpPr txBox="1"/>
          <p:nvPr/>
        </p:nvSpPr>
        <p:spPr>
          <a:xfrm>
            <a:off x="9144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04_Development Results</a:t>
            </a:r>
          </a:p>
        </p:txBody>
      </p:sp>
      <p:sp>
        <p:nvSpPr>
          <p:cNvPr id="45" name="TextBox 39">
            <a:extLst>
              <a:ext uri="{FF2B5EF4-FFF2-40B4-BE49-F238E27FC236}">
                <a16:creationId xmlns:a16="http://schemas.microsoft.com/office/drawing/2014/main" id="{AEDFBC4D-BF03-C233-9BC1-9AAB08B4C740}"/>
              </a:ext>
            </a:extLst>
          </p:cNvPr>
          <p:cNvSpPr txBox="1"/>
          <p:nvPr/>
        </p:nvSpPr>
        <p:spPr>
          <a:xfrm>
            <a:off x="9144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05_Feelings and limitations</a:t>
            </a:r>
          </a:p>
        </p:txBody>
      </p:sp>
      <p:sp>
        <p:nvSpPr>
          <p:cNvPr id="46" name="TextBox 40">
            <a:extLst>
              <a:ext uri="{FF2B5EF4-FFF2-40B4-BE49-F238E27FC236}">
                <a16:creationId xmlns:a16="http://schemas.microsoft.com/office/drawing/2014/main" id="{C84D0A88-EB25-8B84-075F-973FC8C1A811}"/>
              </a:ext>
            </a:extLst>
          </p:cNvPr>
          <p:cNvSpPr txBox="1"/>
          <p:nvPr/>
        </p:nvSpPr>
        <p:spPr>
          <a:xfrm>
            <a:off x="914400" y="6899088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1600" b="0" i="0" u="none" strike="noStrike" dirty="0">
                <a:solidFill>
                  <a:srgbClr val="E6FD72"/>
                </a:solidFill>
                <a:latin typeface="Pretendard Light"/>
              </a:rPr>
              <a:t>06_Future Development Direction</a:t>
            </a:r>
          </a:p>
        </p:txBody>
      </p:sp>
      <p:pic>
        <p:nvPicPr>
          <p:cNvPr id="47" name="Picture 14">
            <a:extLst>
              <a:ext uri="{FF2B5EF4-FFF2-40B4-BE49-F238E27FC236}">
                <a16:creationId xmlns:a16="http://schemas.microsoft.com/office/drawing/2014/main" id="{D15DAD29-A5F6-2E6D-D6BC-6DE3E2A207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48" name="Picture 15">
            <a:extLst>
              <a:ext uri="{FF2B5EF4-FFF2-40B4-BE49-F238E27FC236}">
                <a16:creationId xmlns:a16="http://schemas.microsoft.com/office/drawing/2014/main" id="{FF6AF175-9A9D-6107-B283-7804E1F904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49" name="Picture 16">
            <a:extLst>
              <a:ext uri="{FF2B5EF4-FFF2-40B4-BE49-F238E27FC236}">
                <a16:creationId xmlns:a16="http://schemas.microsoft.com/office/drawing/2014/main" id="{EA713330-8E8F-731A-1E12-B6020563AD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50" name="Picture 17">
            <a:extLst>
              <a:ext uri="{FF2B5EF4-FFF2-40B4-BE49-F238E27FC236}">
                <a16:creationId xmlns:a16="http://schemas.microsoft.com/office/drawing/2014/main" id="{32B8B653-2E8A-0CA1-9F2C-4EC7F775097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51" name="TextBox 53">
            <a:extLst>
              <a:ext uri="{FF2B5EF4-FFF2-40B4-BE49-F238E27FC236}">
                <a16:creationId xmlns:a16="http://schemas.microsoft.com/office/drawing/2014/main" id="{7F47EAF5-C6D9-68DC-E29F-48423E9DCE39}"/>
              </a:ext>
            </a:extLst>
          </p:cNvPr>
          <p:cNvSpPr txBox="1"/>
          <p:nvPr/>
        </p:nvSpPr>
        <p:spPr>
          <a:xfrm>
            <a:off x="14605000" y="1117600"/>
            <a:ext cx="2717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b="0" i="0" u="none" strike="noStrike" spc="100" dirty="0">
                <a:solidFill>
                  <a:srgbClr val="CACACA"/>
                </a:solidFill>
                <a:latin typeface="establish Retrosans"/>
              </a:rPr>
              <a:t>미니 프로젝트</a:t>
            </a:r>
            <a:r>
              <a:rPr lang="en-US" altLang="ko-KR" sz="1500" b="0" i="0" u="none" strike="noStrike" spc="100" dirty="0">
                <a:solidFill>
                  <a:srgbClr val="CACACA"/>
                </a:solidFill>
                <a:latin typeface="establish Retrosans"/>
              </a:rPr>
              <a:t>(Version 1.0)</a:t>
            </a:r>
            <a:endParaRPr lang="en-US" sz="1500" b="0" i="0" u="none" strike="noStrike" spc="100" dirty="0">
              <a:solidFill>
                <a:srgbClr val="CACACA"/>
              </a:solidFill>
              <a:latin typeface="establish Retrosans"/>
            </a:endParaRPr>
          </a:p>
        </p:txBody>
      </p:sp>
      <p:sp>
        <p:nvSpPr>
          <p:cNvPr id="52" name="TextBox 54">
            <a:extLst>
              <a:ext uri="{FF2B5EF4-FFF2-40B4-BE49-F238E27FC236}">
                <a16:creationId xmlns:a16="http://schemas.microsoft.com/office/drawing/2014/main" id="{4EA61B30-755A-64F4-F90E-934F93C1664F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establish Retrosans"/>
              </a:rPr>
              <a:t>2024.0</a:t>
            </a:r>
            <a:r>
              <a:rPr lang="en-US" sz="1500" spc="100" dirty="0">
                <a:solidFill>
                  <a:srgbClr val="2E3D4F"/>
                </a:solidFill>
                <a:latin typeface="establish Retrosans"/>
              </a:rPr>
              <a:t>7</a:t>
            </a:r>
            <a:endParaRPr lang="en-US" sz="1500" b="0" i="0" u="none" strike="noStrike" spc="100" dirty="0">
              <a:solidFill>
                <a:srgbClr val="2E3D4F"/>
              </a:solidFill>
              <a:latin typeface="establish Retrosans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B471732D-8863-D5E5-0770-6CC30567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" name="TextBox 57">
            <a:extLst>
              <a:ext uri="{FF2B5EF4-FFF2-40B4-BE49-F238E27FC236}">
                <a16:creationId xmlns:a16="http://schemas.microsoft.com/office/drawing/2014/main" id="{6F77C1BA-9FF4-3B42-A338-F9FFC49A0F81}"/>
              </a:ext>
            </a:extLst>
          </p:cNvPr>
          <p:cNvSpPr txBox="1"/>
          <p:nvPr/>
        </p:nvSpPr>
        <p:spPr>
          <a:xfrm>
            <a:off x="15678150" y="9728200"/>
            <a:ext cx="215265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940"/>
              </a:lnSpc>
            </a:pPr>
            <a:r>
              <a:rPr lang="en-US" altLang="ko-KR" sz="3200" spc="-400">
                <a:solidFill>
                  <a:srgbClr val="FFFFFF"/>
                </a:solidFill>
                <a:ea typeface="SB AggroOTF Light"/>
              </a:rPr>
              <a:t>2</a:t>
            </a:r>
            <a:r>
              <a:rPr lang="en-US" altLang="ko-KR" sz="3200" spc="-400" dirty="0">
                <a:solidFill>
                  <a:srgbClr val="FFFFFF"/>
                </a:solidFill>
                <a:ea typeface="SB AggroOTF Light"/>
              </a:rPr>
              <a:t>2</a:t>
            </a:r>
            <a:r>
              <a:rPr lang="en-US" altLang="ko-KR" sz="3200" spc="-400">
                <a:solidFill>
                  <a:srgbClr val="FFFFFF"/>
                </a:solidFill>
                <a:ea typeface="SB AggroOTF Light"/>
              </a:rPr>
              <a:t> </a:t>
            </a:r>
            <a:r>
              <a:rPr lang="en-US" altLang="ko-KR" sz="3200" spc="-400" dirty="0">
                <a:solidFill>
                  <a:srgbClr val="FFFFFF"/>
                </a:solidFill>
                <a:ea typeface="SB AggroOTF Light"/>
              </a:rPr>
              <a:t>/ 22</a:t>
            </a:r>
            <a:endParaRPr lang="ko-KR" sz="32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9605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14400" y="49022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E6FD72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14400" y="52705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02_development environment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144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03_Singularity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144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04_Development Results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144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05_Feelings and limitations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14400" y="6899088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06_Future Development Direction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03300" y="23241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5600" b="0" i="0" u="none" strike="noStrike" spc="-400">
                <a:solidFill>
                  <a:srgbClr val="FFFFFF"/>
                </a:solidFill>
                <a:ea typeface="SB AggroOTF Light"/>
              </a:rPr>
              <a:t>프로젝트</a:t>
            </a:r>
          </a:p>
          <a:p>
            <a:pPr lvl="0" algn="l">
              <a:lnSpc>
                <a:spcPct val="97940"/>
              </a:lnSpc>
            </a:pPr>
            <a:r>
              <a:rPr lang="ko-KR" sz="5600" b="0" i="0" u="none" strike="noStrike" spc="-400">
                <a:solidFill>
                  <a:srgbClr val="FFFFFF"/>
                </a:solidFill>
                <a:ea typeface="SB AggroOTF Light"/>
              </a:rPr>
              <a:t>개요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94ADDCC-BACE-22EB-4015-6A7FC0BA6CD1}"/>
              </a:ext>
            </a:extLst>
          </p:cNvPr>
          <p:cNvGrpSpPr/>
          <p:nvPr/>
        </p:nvGrpSpPr>
        <p:grpSpPr>
          <a:xfrm>
            <a:off x="4933951" y="3415800"/>
            <a:ext cx="2880000" cy="720000"/>
            <a:chOff x="5121001" y="3444853"/>
            <a:chExt cx="2880000" cy="720000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EBEFE79B-3855-D75D-2116-A21976D7D12A}"/>
                </a:ext>
              </a:extLst>
            </p:cNvPr>
            <p:cNvSpPr/>
            <p:nvPr/>
          </p:nvSpPr>
          <p:spPr>
            <a:xfrm>
              <a:off x="5121001" y="3444853"/>
              <a:ext cx="2880000" cy="720000"/>
            </a:xfrm>
            <a:prstGeom prst="roundRect">
              <a:avLst/>
            </a:prstGeom>
            <a:solidFill>
              <a:srgbClr val="56667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5237025" y="3492500"/>
              <a:ext cx="2647951" cy="5225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71809"/>
                </a:lnSpc>
                <a:buClr>
                  <a:srgbClr val="FFFFFF"/>
                </a:buClr>
              </a:pPr>
              <a:r>
                <a:rPr lang="ko-KR" altLang="en-US" sz="20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디지털 영상처리 기술</a:t>
              </a:r>
              <a:endParaRPr lang="ko-KR" sz="2000" b="0" i="0" u="none" strike="noStrike" spc="-100" dirty="0">
                <a:solidFill>
                  <a:srgbClr val="FFFFFF"/>
                </a:solidFill>
                <a:ea typeface="Elice DigitalBaeum OTF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8D754B6-0B90-9A68-AAA5-48F5816BE5BE}"/>
              </a:ext>
            </a:extLst>
          </p:cNvPr>
          <p:cNvGrpSpPr/>
          <p:nvPr/>
        </p:nvGrpSpPr>
        <p:grpSpPr>
          <a:xfrm>
            <a:off x="4964954" y="7353300"/>
            <a:ext cx="2880000" cy="720000"/>
            <a:chOff x="5121001" y="3444853"/>
            <a:chExt cx="2880000" cy="720000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3FD6B7B-03A6-590A-6DB1-C15A6883832E}"/>
                </a:ext>
              </a:extLst>
            </p:cNvPr>
            <p:cNvSpPr/>
            <p:nvPr/>
          </p:nvSpPr>
          <p:spPr>
            <a:xfrm>
              <a:off x="5121001" y="3444853"/>
              <a:ext cx="2880000" cy="720000"/>
            </a:xfrm>
            <a:prstGeom prst="roundRect">
              <a:avLst/>
            </a:prstGeom>
            <a:solidFill>
              <a:srgbClr val="56667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45">
              <a:extLst>
                <a:ext uri="{FF2B5EF4-FFF2-40B4-BE49-F238E27FC236}">
                  <a16:creationId xmlns:a16="http://schemas.microsoft.com/office/drawing/2014/main" id="{C4ADF822-54FC-48E0-18C7-8E2C6B477821}"/>
                </a:ext>
              </a:extLst>
            </p:cNvPr>
            <p:cNvSpPr txBox="1"/>
            <p:nvPr/>
          </p:nvSpPr>
          <p:spPr>
            <a:xfrm>
              <a:off x="5237025" y="3492500"/>
              <a:ext cx="2647951" cy="5225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71809"/>
                </a:lnSpc>
                <a:buClr>
                  <a:srgbClr val="FFFFFF"/>
                </a:buClr>
              </a:pPr>
              <a:r>
                <a:rPr lang="ko-KR" altLang="en-US" sz="20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디지털 영상처리 알고리즘</a:t>
              </a:r>
              <a:endParaRPr lang="ko-KR" sz="2000" b="0" i="0" u="none" strike="noStrike" spc="-100" dirty="0">
                <a:solidFill>
                  <a:srgbClr val="FFFFFF"/>
                </a:solidFill>
                <a:ea typeface="Elice DigitalBaeum OTF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48822D4-E12B-BC9D-7755-6B8C33473CF2}"/>
              </a:ext>
            </a:extLst>
          </p:cNvPr>
          <p:cNvGrpSpPr/>
          <p:nvPr/>
        </p:nvGrpSpPr>
        <p:grpSpPr>
          <a:xfrm>
            <a:off x="8464078" y="1772237"/>
            <a:ext cx="2880000" cy="589246"/>
            <a:chOff x="5121001" y="3395607"/>
            <a:chExt cx="2880000" cy="589246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A17B40E-0C0A-BCF5-883B-55BA5536B290}"/>
                </a:ext>
              </a:extLst>
            </p:cNvPr>
            <p:cNvSpPr/>
            <p:nvPr/>
          </p:nvSpPr>
          <p:spPr>
            <a:xfrm>
              <a:off x="5121001" y="3444853"/>
              <a:ext cx="2880000" cy="540000"/>
            </a:xfrm>
            <a:prstGeom prst="roundRect">
              <a:avLst/>
            </a:prstGeom>
            <a:solidFill>
              <a:srgbClr val="56667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45">
              <a:extLst>
                <a:ext uri="{FF2B5EF4-FFF2-40B4-BE49-F238E27FC236}">
                  <a16:creationId xmlns:a16="http://schemas.microsoft.com/office/drawing/2014/main" id="{DF71311B-369E-9243-FFEF-C89F0EC49167}"/>
                </a:ext>
              </a:extLst>
            </p:cNvPr>
            <p:cNvSpPr txBox="1"/>
            <p:nvPr/>
          </p:nvSpPr>
          <p:spPr>
            <a:xfrm>
              <a:off x="5237022" y="3395607"/>
              <a:ext cx="2647951" cy="5225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71809"/>
                </a:lnSpc>
                <a:buClr>
                  <a:srgbClr val="FFFFFF"/>
                </a:buClr>
              </a:pPr>
              <a:r>
                <a:rPr lang="ko-KR" altLang="en-US" sz="20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디지털 영상 </a:t>
              </a:r>
              <a:r>
                <a:rPr lang="ko-KR" altLang="en-US" sz="2000" b="0" i="0" u="none" strike="noStrike" spc="-100" dirty="0">
                  <a:solidFill>
                    <a:srgbClr val="E6FD72"/>
                  </a:solidFill>
                  <a:ea typeface="Elice DigitalBaeum OTF"/>
                </a:rPr>
                <a:t>개선</a:t>
              </a:r>
              <a:endParaRPr lang="ko-KR" sz="2000" b="0" i="0" u="none" strike="noStrike" spc="-100" dirty="0">
                <a:solidFill>
                  <a:srgbClr val="E6FD72"/>
                </a:solidFill>
                <a:ea typeface="Elice DigitalBaeum OTF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490F8F6-0E7E-1185-38D3-9C49D8E1CD01}"/>
              </a:ext>
            </a:extLst>
          </p:cNvPr>
          <p:cNvGrpSpPr/>
          <p:nvPr/>
        </p:nvGrpSpPr>
        <p:grpSpPr>
          <a:xfrm>
            <a:off x="8464078" y="2557295"/>
            <a:ext cx="2880000" cy="589246"/>
            <a:chOff x="5121001" y="3395607"/>
            <a:chExt cx="2880000" cy="589246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63D28939-84E3-012A-463F-461FE5B72486}"/>
                </a:ext>
              </a:extLst>
            </p:cNvPr>
            <p:cNvSpPr/>
            <p:nvPr/>
          </p:nvSpPr>
          <p:spPr>
            <a:xfrm>
              <a:off x="5121001" y="3444853"/>
              <a:ext cx="2880000" cy="540000"/>
            </a:xfrm>
            <a:prstGeom prst="roundRect">
              <a:avLst/>
            </a:prstGeom>
            <a:solidFill>
              <a:srgbClr val="56667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45">
              <a:extLst>
                <a:ext uri="{FF2B5EF4-FFF2-40B4-BE49-F238E27FC236}">
                  <a16:creationId xmlns:a16="http://schemas.microsoft.com/office/drawing/2014/main" id="{A9B821A0-27D2-AB89-B042-49F3A3962B55}"/>
                </a:ext>
              </a:extLst>
            </p:cNvPr>
            <p:cNvSpPr txBox="1"/>
            <p:nvPr/>
          </p:nvSpPr>
          <p:spPr>
            <a:xfrm>
              <a:off x="5237022" y="3395607"/>
              <a:ext cx="2647951" cy="5225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71809"/>
                </a:lnSpc>
                <a:buClr>
                  <a:srgbClr val="FFFFFF"/>
                </a:buClr>
              </a:pPr>
              <a:r>
                <a:rPr lang="ko-KR" altLang="en-US" sz="20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디지털 영상 </a:t>
              </a:r>
              <a:r>
                <a:rPr lang="ko-KR" altLang="en-US" sz="2000" b="0" i="0" u="none" strike="noStrike" spc="-100" dirty="0">
                  <a:solidFill>
                    <a:srgbClr val="E6FD72"/>
                  </a:solidFill>
                  <a:ea typeface="Elice DigitalBaeum OTF"/>
                </a:rPr>
                <a:t>복원</a:t>
              </a:r>
              <a:endParaRPr lang="ko-KR" sz="2000" b="0" i="0" u="none" strike="noStrike" spc="-100" dirty="0">
                <a:solidFill>
                  <a:srgbClr val="E6FD72"/>
                </a:solidFill>
                <a:ea typeface="Elice DigitalBaeum OTF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940E705-8B49-F49A-2A17-A4355D279B67}"/>
              </a:ext>
            </a:extLst>
          </p:cNvPr>
          <p:cNvGrpSpPr/>
          <p:nvPr/>
        </p:nvGrpSpPr>
        <p:grpSpPr>
          <a:xfrm>
            <a:off x="8464078" y="3342353"/>
            <a:ext cx="2880000" cy="589246"/>
            <a:chOff x="5121001" y="3395607"/>
            <a:chExt cx="2880000" cy="589246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122DCFD2-63DC-954F-71FC-3D97228D64EA}"/>
                </a:ext>
              </a:extLst>
            </p:cNvPr>
            <p:cNvSpPr/>
            <p:nvPr/>
          </p:nvSpPr>
          <p:spPr>
            <a:xfrm>
              <a:off x="5121001" y="3444853"/>
              <a:ext cx="2880000" cy="540000"/>
            </a:xfrm>
            <a:prstGeom prst="roundRect">
              <a:avLst/>
            </a:prstGeom>
            <a:solidFill>
              <a:srgbClr val="56667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45">
              <a:extLst>
                <a:ext uri="{FF2B5EF4-FFF2-40B4-BE49-F238E27FC236}">
                  <a16:creationId xmlns:a16="http://schemas.microsoft.com/office/drawing/2014/main" id="{E2D3BBE2-474F-341E-29AD-1294FA134E3C}"/>
                </a:ext>
              </a:extLst>
            </p:cNvPr>
            <p:cNvSpPr txBox="1"/>
            <p:nvPr/>
          </p:nvSpPr>
          <p:spPr>
            <a:xfrm>
              <a:off x="5237022" y="3395607"/>
              <a:ext cx="2647951" cy="5225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71809"/>
                </a:lnSpc>
                <a:buClr>
                  <a:srgbClr val="FFFFFF"/>
                </a:buClr>
              </a:pPr>
              <a:r>
                <a:rPr lang="ko-KR" altLang="en-US" sz="20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디지털 영상 </a:t>
              </a:r>
              <a:r>
                <a:rPr lang="ko-KR" altLang="en-US" sz="2000" b="0" i="0" u="none" strike="noStrike" spc="-100" dirty="0">
                  <a:solidFill>
                    <a:srgbClr val="E6FD72"/>
                  </a:solidFill>
                  <a:ea typeface="Elice DigitalBaeum OTF"/>
                </a:rPr>
                <a:t>변환</a:t>
              </a:r>
              <a:endParaRPr lang="ko-KR" sz="2000" b="0" i="0" u="none" strike="noStrike" spc="-100" dirty="0">
                <a:solidFill>
                  <a:srgbClr val="E6FD72"/>
                </a:solidFill>
                <a:ea typeface="Elice DigitalBaeum OTF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C6C03837-0A10-9578-5110-D59BB4CB2BA2}"/>
              </a:ext>
            </a:extLst>
          </p:cNvPr>
          <p:cNvGrpSpPr/>
          <p:nvPr/>
        </p:nvGrpSpPr>
        <p:grpSpPr>
          <a:xfrm>
            <a:off x="8464078" y="4127411"/>
            <a:ext cx="2880000" cy="589246"/>
            <a:chOff x="5121001" y="3395607"/>
            <a:chExt cx="2880000" cy="589246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1D3E14C1-1041-92C3-435F-96B0E342E8A8}"/>
                </a:ext>
              </a:extLst>
            </p:cNvPr>
            <p:cNvSpPr/>
            <p:nvPr/>
          </p:nvSpPr>
          <p:spPr>
            <a:xfrm>
              <a:off x="5121001" y="3444853"/>
              <a:ext cx="2880000" cy="540000"/>
            </a:xfrm>
            <a:prstGeom prst="roundRect">
              <a:avLst/>
            </a:prstGeom>
            <a:solidFill>
              <a:srgbClr val="56667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45">
              <a:extLst>
                <a:ext uri="{FF2B5EF4-FFF2-40B4-BE49-F238E27FC236}">
                  <a16:creationId xmlns:a16="http://schemas.microsoft.com/office/drawing/2014/main" id="{8CEEB13B-2CB3-4127-F879-585B9BA2238D}"/>
                </a:ext>
              </a:extLst>
            </p:cNvPr>
            <p:cNvSpPr txBox="1"/>
            <p:nvPr/>
          </p:nvSpPr>
          <p:spPr>
            <a:xfrm>
              <a:off x="5237022" y="3395607"/>
              <a:ext cx="2647951" cy="5225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71809"/>
                </a:lnSpc>
                <a:buClr>
                  <a:srgbClr val="FFFFFF"/>
                </a:buClr>
              </a:pPr>
              <a:r>
                <a:rPr lang="ko-KR" altLang="en-US" sz="20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디지털 영상 </a:t>
              </a:r>
              <a:r>
                <a:rPr lang="ko-KR" altLang="en-US" sz="2000" b="0" i="0" u="none" strike="noStrike" spc="-100" dirty="0">
                  <a:solidFill>
                    <a:srgbClr val="E6FD72"/>
                  </a:solidFill>
                  <a:ea typeface="Elice DigitalBaeum OTF"/>
                </a:rPr>
                <a:t>분석</a:t>
              </a:r>
              <a:endParaRPr lang="ko-KR" sz="2000" b="0" i="0" u="none" strike="noStrike" spc="-100" dirty="0">
                <a:solidFill>
                  <a:srgbClr val="E6FD72"/>
                </a:solidFill>
                <a:ea typeface="Elice DigitalBaeum OTF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843CAB2-81BC-535A-8236-426333847514}"/>
              </a:ext>
            </a:extLst>
          </p:cNvPr>
          <p:cNvGrpSpPr/>
          <p:nvPr/>
        </p:nvGrpSpPr>
        <p:grpSpPr>
          <a:xfrm>
            <a:off x="8464078" y="4912469"/>
            <a:ext cx="2880000" cy="589246"/>
            <a:chOff x="5121001" y="3395607"/>
            <a:chExt cx="2880000" cy="589246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E5628B32-9DFC-3AED-21CD-92E32CB9D1C0}"/>
                </a:ext>
              </a:extLst>
            </p:cNvPr>
            <p:cNvSpPr/>
            <p:nvPr/>
          </p:nvSpPr>
          <p:spPr>
            <a:xfrm>
              <a:off x="5121001" y="3444853"/>
              <a:ext cx="2880000" cy="540000"/>
            </a:xfrm>
            <a:prstGeom prst="roundRect">
              <a:avLst/>
            </a:prstGeom>
            <a:solidFill>
              <a:srgbClr val="56667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45">
              <a:extLst>
                <a:ext uri="{FF2B5EF4-FFF2-40B4-BE49-F238E27FC236}">
                  <a16:creationId xmlns:a16="http://schemas.microsoft.com/office/drawing/2014/main" id="{1762CDB3-2B09-03FC-ABD3-3A0B2F4E76BA}"/>
                </a:ext>
              </a:extLst>
            </p:cNvPr>
            <p:cNvSpPr txBox="1"/>
            <p:nvPr/>
          </p:nvSpPr>
          <p:spPr>
            <a:xfrm>
              <a:off x="5237022" y="3395607"/>
              <a:ext cx="2647951" cy="5225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71809"/>
                </a:lnSpc>
                <a:buClr>
                  <a:srgbClr val="FFFFFF"/>
                </a:buClr>
              </a:pPr>
              <a:r>
                <a:rPr lang="ko-KR" altLang="en-US" sz="20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디지털 영상 </a:t>
              </a:r>
              <a:r>
                <a:rPr lang="ko-KR" altLang="en-US" sz="2000" b="0" i="0" u="none" strike="noStrike" spc="-100" dirty="0">
                  <a:solidFill>
                    <a:srgbClr val="E6FD72"/>
                  </a:solidFill>
                  <a:ea typeface="Elice DigitalBaeum OTF"/>
                </a:rPr>
                <a:t>인식</a:t>
              </a:r>
              <a:endParaRPr lang="ko-KR" sz="2000" b="0" i="0" u="none" strike="noStrike" spc="-100" dirty="0">
                <a:solidFill>
                  <a:srgbClr val="E6FD72"/>
                </a:solidFill>
                <a:ea typeface="Elice DigitalBaeum OTF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2FBD437-C57D-798C-850B-B8A88ADB5577}"/>
              </a:ext>
            </a:extLst>
          </p:cNvPr>
          <p:cNvGrpSpPr/>
          <p:nvPr/>
        </p:nvGrpSpPr>
        <p:grpSpPr>
          <a:xfrm>
            <a:off x="8464078" y="5697529"/>
            <a:ext cx="2880000" cy="589246"/>
            <a:chOff x="5121001" y="3395607"/>
            <a:chExt cx="2880000" cy="589246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9EDFCA38-D52C-0E6A-1E63-3A66FE2353BA}"/>
                </a:ext>
              </a:extLst>
            </p:cNvPr>
            <p:cNvSpPr/>
            <p:nvPr/>
          </p:nvSpPr>
          <p:spPr>
            <a:xfrm>
              <a:off x="5121001" y="3444853"/>
              <a:ext cx="2880000" cy="540000"/>
            </a:xfrm>
            <a:prstGeom prst="roundRect">
              <a:avLst/>
            </a:prstGeom>
            <a:solidFill>
              <a:srgbClr val="56667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45">
              <a:extLst>
                <a:ext uri="{FF2B5EF4-FFF2-40B4-BE49-F238E27FC236}">
                  <a16:creationId xmlns:a16="http://schemas.microsoft.com/office/drawing/2014/main" id="{81CCF95E-C9A1-6BF0-02DD-D7BEBC304C73}"/>
                </a:ext>
              </a:extLst>
            </p:cNvPr>
            <p:cNvSpPr txBox="1"/>
            <p:nvPr/>
          </p:nvSpPr>
          <p:spPr>
            <a:xfrm>
              <a:off x="5237022" y="3395607"/>
              <a:ext cx="2647951" cy="5225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71809"/>
                </a:lnSpc>
                <a:buClr>
                  <a:srgbClr val="FFFFFF"/>
                </a:buClr>
              </a:pPr>
              <a:r>
                <a:rPr lang="ko-KR" altLang="en-US" sz="20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디지털 영상 </a:t>
              </a:r>
              <a:r>
                <a:rPr lang="ko-KR" altLang="en-US" sz="2000" b="0" i="0" u="none" strike="noStrike" spc="-100" dirty="0">
                  <a:solidFill>
                    <a:srgbClr val="E6FD72"/>
                  </a:solidFill>
                  <a:ea typeface="Elice DigitalBaeum OTF"/>
                </a:rPr>
                <a:t>압축</a:t>
              </a:r>
              <a:endParaRPr lang="ko-KR" sz="2000" b="0" i="0" u="none" strike="noStrike" spc="-100" dirty="0">
                <a:solidFill>
                  <a:srgbClr val="E6FD72"/>
                </a:solidFill>
                <a:ea typeface="Elice DigitalBaeum OTF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9ECA6D4-CC82-78DF-9EAE-F7EC3246163B}"/>
              </a:ext>
            </a:extLst>
          </p:cNvPr>
          <p:cNvGrpSpPr/>
          <p:nvPr/>
        </p:nvGrpSpPr>
        <p:grpSpPr>
          <a:xfrm>
            <a:off x="8443205" y="6743700"/>
            <a:ext cx="2880000" cy="589246"/>
            <a:chOff x="5121001" y="3395607"/>
            <a:chExt cx="2880000" cy="589246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DC626FA1-ED30-CF59-B6B4-F19ED2D32470}"/>
                </a:ext>
              </a:extLst>
            </p:cNvPr>
            <p:cNvSpPr/>
            <p:nvPr/>
          </p:nvSpPr>
          <p:spPr>
            <a:xfrm>
              <a:off x="5121001" y="3444853"/>
              <a:ext cx="2880000" cy="540000"/>
            </a:xfrm>
            <a:prstGeom prst="roundRect">
              <a:avLst/>
            </a:prstGeom>
            <a:solidFill>
              <a:srgbClr val="56667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45">
              <a:extLst>
                <a:ext uri="{FF2B5EF4-FFF2-40B4-BE49-F238E27FC236}">
                  <a16:creationId xmlns:a16="http://schemas.microsoft.com/office/drawing/2014/main" id="{FA93BF3F-043E-740A-AFB0-F99944A3E34D}"/>
                </a:ext>
              </a:extLst>
            </p:cNvPr>
            <p:cNvSpPr txBox="1"/>
            <p:nvPr/>
          </p:nvSpPr>
          <p:spPr>
            <a:xfrm>
              <a:off x="5237022" y="3395607"/>
              <a:ext cx="2647951" cy="5225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71809"/>
                </a:lnSpc>
                <a:buClr>
                  <a:srgbClr val="FFFFFF"/>
                </a:buClr>
              </a:pPr>
              <a:r>
                <a:rPr lang="ko-KR" altLang="en-US" sz="2000" b="0" i="0" u="none" strike="noStrike" spc="-100" dirty="0">
                  <a:solidFill>
                    <a:srgbClr val="E6FD72"/>
                  </a:solidFill>
                  <a:ea typeface="Elice DigitalBaeum OTF"/>
                </a:rPr>
                <a:t>화소 점</a:t>
              </a:r>
              <a:r>
                <a:rPr lang="ko-KR" altLang="en-US" sz="20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 처리</a:t>
              </a:r>
              <a:endParaRPr lang="ko-KR" sz="2000" b="0" i="0" u="none" strike="noStrike" spc="-100" dirty="0">
                <a:solidFill>
                  <a:srgbClr val="FFFFFF"/>
                </a:solidFill>
                <a:ea typeface="Elice DigitalBaeum OTF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35049DD-438C-031F-7274-15A73071B631}"/>
              </a:ext>
            </a:extLst>
          </p:cNvPr>
          <p:cNvGrpSpPr/>
          <p:nvPr/>
        </p:nvGrpSpPr>
        <p:grpSpPr>
          <a:xfrm>
            <a:off x="8443205" y="7465755"/>
            <a:ext cx="2880000" cy="589246"/>
            <a:chOff x="5121001" y="3395607"/>
            <a:chExt cx="2880000" cy="589246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06E61588-C32A-807B-81E4-1A8888C210B3}"/>
                </a:ext>
              </a:extLst>
            </p:cNvPr>
            <p:cNvSpPr/>
            <p:nvPr/>
          </p:nvSpPr>
          <p:spPr>
            <a:xfrm>
              <a:off x="5121001" y="3444853"/>
              <a:ext cx="2880000" cy="540000"/>
            </a:xfrm>
            <a:prstGeom prst="roundRect">
              <a:avLst/>
            </a:prstGeom>
            <a:solidFill>
              <a:srgbClr val="56667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45">
              <a:extLst>
                <a:ext uri="{FF2B5EF4-FFF2-40B4-BE49-F238E27FC236}">
                  <a16:creationId xmlns:a16="http://schemas.microsoft.com/office/drawing/2014/main" id="{A7472272-3989-6D27-C2F3-C75E9976F85D}"/>
                </a:ext>
              </a:extLst>
            </p:cNvPr>
            <p:cNvSpPr txBox="1"/>
            <p:nvPr/>
          </p:nvSpPr>
          <p:spPr>
            <a:xfrm>
              <a:off x="5237022" y="3395607"/>
              <a:ext cx="2647951" cy="5225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71809"/>
                </a:lnSpc>
                <a:buClr>
                  <a:srgbClr val="FFFFFF"/>
                </a:buClr>
              </a:pPr>
              <a:r>
                <a:rPr lang="ko-KR" altLang="en-US" sz="2000" b="0" i="0" u="none" strike="noStrike" spc="-100" dirty="0">
                  <a:solidFill>
                    <a:srgbClr val="E6FD72"/>
                  </a:solidFill>
                  <a:ea typeface="Elice DigitalBaeum OTF"/>
                </a:rPr>
                <a:t>영역</a:t>
              </a:r>
              <a:r>
                <a:rPr lang="ko-KR" altLang="en-US" sz="20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 처리</a:t>
              </a:r>
              <a:endParaRPr lang="ko-KR" sz="2000" b="0" i="0" u="none" strike="noStrike" spc="-100" dirty="0">
                <a:solidFill>
                  <a:srgbClr val="FFFFFF"/>
                </a:solidFill>
                <a:ea typeface="Elice DigitalBaeum OTF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BD88D3A8-30E7-8F94-36F4-A9B14291506A}"/>
              </a:ext>
            </a:extLst>
          </p:cNvPr>
          <p:cNvGrpSpPr/>
          <p:nvPr/>
        </p:nvGrpSpPr>
        <p:grpSpPr>
          <a:xfrm>
            <a:off x="8443205" y="8187810"/>
            <a:ext cx="2880000" cy="589246"/>
            <a:chOff x="5121001" y="3395607"/>
            <a:chExt cx="2880000" cy="589246"/>
          </a:xfrm>
        </p:grpSpPr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10692DAB-D92F-7A4C-4098-F594C8FD114C}"/>
                </a:ext>
              </a:extLst>
            </p:cNvPr>
            <p:cNvSpPr/>
            <p:nvPr/>
          </p:nvSpPr>
          <p:spPr>
            <a:xfrm>
              <a:off x="5121001" y="3444853"/>
              <a:ext cx="2880000" cy="540000"/>
            </a:xfrm>
            <a:prstGeom prst="roundRect">
              <a:avLst/>
            </a:prstGeom>
            <a:solidFill>
              <a:srgbClr val="56667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45">
              <a:extLst>
                <a:ext uri="{FF2B5EF4-FFF2-40B4-BE49-F238E27FC236}">
                  <a16:creationId xmlns:a16="http://schemas.microsoft.com/office/drawing/2014/main" id="{040BBE5C-F991-853C-83ED-07D8ED90E6C4}"/>
                </a:ext>
              </a:extLst>
            </p:cNvPr>
            <p:cNvSpPr txBox="1"/>
            <p:nvPr/>
          </p:nvSpPr>
          <p:spPr>
            <a:xfrm>
              <a:off x="5237022" y="3395607"/>
              <a:ext cx="2647951" cy="5225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71809"/>
                </a:lnSpc>
                <a:buClr>
                  <a:srgbClr val="FFFFFF"/>
                </a:buClr>
              </a:pPr>
              <a:r>
                <a:rPr lang="ko-KR" altLang="en-US" sz="2000" b="0" i="0" u="none" strike="noStrike" spc="-100" dirty="0">
                  <a:solidFill>
                    <a:srgbClr val="E6FD72"/>
                  </a:solidFill>
                  <a:ea typeface="Elice DigitalBaeum OTF"/>
                </a:rPr>
                <a:t>기하학적</a:t>
              </a:r>
              <a:r>
                <a:rPr lang="ko-KR" altLang="en-US" sz="20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 처리</a:t>
              </a:r>
              <a:endParaRPr lang="ko-KR" sz="2000" b="0" i="0" u="none" strike="noStrike" spc="-100" dirty="0">
                <a:solidFill>
                  <a:srgbClr val="FFFFFF"/>
                </a:solidFill>
                <a:ea typeface="Elice DigitalBaeum OTF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9418A449-AAA9-164B-2990-76529EA7BA1E}"/>
              </a:ext>
            </a:extLst>
          </p:cNvPr>
          <p:cNvGrpSpPr/>
          <p:nvPr/>
        </p:nvGrpSpPr>
        <p:grpSpPr>
          <a:xfrm>
            <a:off x="8443205" y="8909865"/>
            <a:ext cx="2880000" cy="589246"/>
            <a:chOff x="5121001" y="3395607"/>
            <a:chExt cx="2880000" cy="589246"/>
          </a:xfrm>
        </p:grpSpPr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8B649FF9-E755-33EA-1F40-FFCBF7B9ED63}"/>
                </a:ext>
              </a:extLst>
            </p:cNvPr>
            <p:cNvSpPr/>
            <p:nvPr/>
          </p:nvSpPr>
          <p:spPr>
            <a:xfrm>
              <a:off x="5121001" y="3444853"/>
              <a:ext cx="2880000" cy="540000"/>
            </a:xfrm>
            <a:prstGeom prst="roundRect">
              <a:avLst/>
            </a:prstGeom>
            <a:solidFill>
              <a:srgbClr val="56667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45">
              <a:extLst>
                <a:ext uri="{FF2B5EF4-FFF2-40B4-BE49-F238E27FC236}">
                  <a16:creationId xmlns:a16="http://schemas.microsoft.com/office/drawing/2014/main" id="{6464AFC3-5ABF-13F6-8327-4C860D22C21C}"/>
                </a:ext>
              </a:extLst>
            </p:cNvPr>
            <p:cNvSpPr txBox="1"/>
            <p:nvPr/>
          </p:nvSpPr>
          <p:spPr>
            <a:xfrm>
              <a:off x="5237022" y="3395607"/>
              <a:ext cx="2647951" cy="5225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71809"/>
                </a:lnSpc>
                <a:buClr>
                  <a:srgbClr val="FFFFFF"/>
                </a:buClr>
              </a:pPr>
              <a:r>
                <a:rPr lang="ko-KR" altLang="en-US" sz="2000" b="0" i="0" u="none" strike="noStrike" spc="-100" dirty="0">
                  <a:solidFill>
                    <a:srgbClr val="E6FD72"/>
                  </a:solidFill>
                  <a:ea typeface="Elice DigitalBaeum OTF"/>
                </a:rPr>
                <a:t>프레임</a:t>
              </a:r>
              <a:r>
                <a:rPr lang="ko-KR" altLang="en-US" sz="20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 처리</a:t>
              </a:r>
              <a:endParaRPr lang="ko-KR" sz="2000" b="0" i="0" u="none" strike="noStrike" spc="-100" dirty="0">
                <a:solidFill>
                  <a:srgbClr val="FFFFFF"/>
                </a:solidFill>
                <a:ea typeface="Elice DigitalBaeum OTF"/>
              </a:endParaRPr>
            </a:p>
          </p:txBody>
        </p:sp>
      </p:grp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31F4C09-DCAD-8D91-E0A9-82017C2632C8}"/>
              </a:ext>
            </a:extLst>
          </p:cNvPr>
          <p:cNvCxnSpPr>
            <a:cxnSpLocks/>
          </p:cNvCxnSpPr>
          <p:nvPr/>
        </p:nvCxnSpPr>
        <p:spPr>
          <a:xfrm>
            <a:off x="8077200" y="2019300"/>
            <a:ext cx="0" cy="39878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0A94109F-2A8C-55F5-7052-03D4CEE43C3E}"/>
              </a:ext>
            </a:extLst>
          </p:cNvPr>
          <p:cNvCxnSpPr/>
          <p:nvPr/>
        </p:nvCxnSpPr>
        <p:spPr>
          <a:xfrm>
            <a:off x="8077200" y="2019300"/>
            <a:ext cx="3660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CC1C5AE5-7EF7-4557-198E-6501D8F8A63F}"/>
              </a:ext>
            </a:extLst>
          </p:cNvPr>
          <p:cNvCxnSpPr/>
          <p:nvPr/>
        </p:nvCxnSpPr>
        <p:spPr>
          <a:xfrm>
            <a:off x="8098073" y="2857500"/>
            <a:ext cx="3660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553A2B0A-E834-AEEE-9741-E02AB4E88A39}"/>
              </a:ext>
            </a:extLst>
          </p:cNvPr>
          <p:cNvCxnSpPr/>
          <p:nvPr/>
        </p:nvCxnSpPr>
        <p:spPr>
          <a:xfrm>
            <a:off x="8098073" y="3619500"/>
            <a:ext cx="3660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B5F6A9E3-46FE-BC44-01DF-2080085B40DC}"/>
              </a:ext>
            </a:extLst>
          </p:cNvPr>
          <p:cNvCxnSpPr/>
          <p:nvPr/>
        </p:nvCxnSpPr>
        <p:spPr>
          <a:xfrm>
            <a:off x="8098073" y="4432300"/>
            <a:ext cx="3660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D0F14946-DB70-418C-9046-E471AE592802}"/>
              </a:ext>
            </a:extLst>
          </p:cNvPr>
          <p:cNvCxnSpPr/>
          <p:nvPr/>
        </p:nvCxnSpPr>
        <p:spPr>
          <a:xfrm>
            <a:off x="8098073" y="5203265"/>
            <a:ext cx="3660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4FE6432C-BFDE-09CA-5D20-27A8A916C621}"/>
              </a:ext>
            </a:extLst>
          </p:cNvPr>
          <p:cNvCxnSpPr/>
          <p:nvPr/>
        </p:nvCxnSpPr>
        <p:spPr>
          <a:xfrm>
            <a:off x="8098073" y="6007100"/>
            <a:ext cx="3660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3BF944F9-1685-9962-A22C-5449D1FD21AB}"/>
              </a:ext>
            </a:extLst>
          </p:cNvPr>
          <p:cNvCxnSpPr>
            <a:cxnSpLocks/>
          </p:cNvCxnSpPr>
          <p:nvPr/>
        </p:nvCxnSpPr>
        <p:spPr>
          <a:xfrm>
            <a:off x="7813951" y="3771900"/>
            <a:ext cx="26324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577B8A60-5F9C-FF6A-05D0-14655DAF578A}"/>
              </a:ext>
            </a:extLst>
          </p:cNvPr>
          <p:cNvCxnSpPr>
            <a:cxnSpLocks/>
          </p:cNvCxnSpPr>
          <p:nvPr/>
        </p:nvCxnSpPr>
        <p:spPr>
          <a:xfrm flipH="1">
            <a:off x="8077200" y="7035800"/>
            <a:ext cx="0" cy="223154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4D719B32-F5FD-F2CA-D856-50EB5B5E3A66}"/>
              </a:ext>
            </a:extLst>
          </p:cNvPr>
          <p:cNvCxnSpPr>
            <a:cxnSpLocks/>
          </p:cNvCxnSpPr>
          <p:nvPr/>
        </p:nvCxnSpPr>
        <p:spPr>
          <a:xfrm>
            <a:off x="8077200" y="9258300"/>
            <a:ext cx="3660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4E5803AD-F382-D77A-9708-BD87FCF875DA}"/>
              </a:ext>
            </a:extLst>
          </p:cNvPr>
          <p:cNvCxnSpPr>
            <a:cxnSpLocks/>
          </p:cNvCxnSpPr>
          <p:nvPr/>
        </p:nvCxnSpPr>
        <p:spPr>
          <a:xfrm>
            <a:off x="8077200" y="7039535"/>
            <a:ext cx="3660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41FCB74D-958B-72EB-2464-BB5ECBBF0B83}"/>
              </a:ext>
            </a:extLst>
          </p:cNvPr>
          <p:cNvCxnSpPr>
            <a:cxnSpLocks/>
          </p:cNvCxnSpPr>
          <p:nvPr/>
        </p:nvCxnSpPr>
        <p:spPr>
          <a:xfrm>
            <a:off x="8077200" y="7810500"/>
            <a:ext cx="3660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C1EA673F-117B-6868-192C-78224CFD5449}"/>
              </a:ext>
            </a:extLst>
          </p:cNvPr>
          <p:cNvCxnSpPr>
            <a:cxnSpLocks/>
          </p:cNvCxnSpPr>
          <p:nvPr/>
        </p:nvCxnSpPr>
        <p:spPr>
          <a:xfrm>
            <a:off x="8077200" y="8573994"/>
            <a:ext cx="3660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FBF22851-34BD-5109-7E2D-140D71B73EF2}"/>
              </a:ext>
            </a:extLst>
          </p:cNvPr>
          <p:cNvCxnSpPr>
            <a:cxnSpLocks/>
          </p:cNvCxnSpPr>
          <p:nvPr/>
        </p:nvCxnSpPr>
        <p:spPr>
          <a:xfrm>
            <a:off x="7844954" y="7810500"/>
            <a:ext cx="23224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7858E9F6-D69E-92D4-C715-A16FA533C2FB}"/>
              </a:ext>
            </a:extLst>
          </p:cNvPr>
          <p:cNvGrpSpPr/>
          <p:nvPr/>
        </p:nvGrpSpPr>
        <p:grpSpPr>
          <a:xfrm>
            <a:off x="12618899" y="1775477"/>
            <a:ext cx="4894397" cy="589246"/>
            <a:chOff x="5121001" y="3395607"/>
            <a:chExt cx="2880000" cy="589246"/>
          </a:xfrm>
        </p:grpSpPr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61358F06-8EA3-5220-45A2-9575FD674B5D}"/>
                </a:ext>
              </a:extLst>
            </p:cNvPr>
            <p:cNvSpPr/>
            <p:nvPr/>
          </p:nvSpPr>
          <p:spPr>
            <a:xfrm>
              <a:off x="5121001" y="3444853"/>
              <a:ext cx="2880000" cy="540000"/>
            </a:xfrm>
            <a:prstGeom prst="roundRect">
              <a:avLst/>
            </a:prstGeom>
            <a:solidFill>
              <a:srgbClr val="56667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37" name="TextBox 45">
              <a:extLst>
                <a:ext uri="{FF2B5EF4-FFF2-40B4-BE49-F238E27FC236}">
                  <a16:creationId xmlns:a16="http://schemas.microsoft.com/office/drawing/2014/main" id="{49378318-0387-F040-E8EA-C54CB45E3903}"/>
                </a:ext>
              </a:extLst>
            </p:cNvPr>
            <p:cNvSpPr txBox="1"/>
            <p:nvPr/>
          </p:nvSpPr>
          <p:spPr>
            <a:xfrm>
              <a:off x="5237022" y="3395607"/>
              <a:ext cx="2647951" cy="5225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71809"/>
                </a:lnSpc>
                <a:buClr>
                  <a:srgbClr val="FFFFFF"/>
                </a:buClr>
              </a:pPr>
              <a:r>
                <a:rPr lang="ko-KR" altLang="en-US" sz="16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디지털 영상을 처리하여 응용 목적에 맞게 고치는 것</a:t>
              </a:r>
              <a:endParaRPr lang="ko-KR" sz="1600" b="0" i="0" u="none" strike="noStrike" spc="-100" dirty="0">
                <a:solidFill>
                  <a:srgbClr val="FFFFFF"/>
                </a:solidFill>
                <a:ea typeface="Elice DigitalBaeum OTF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84AF39CB-106E-1ACE-0E1D-52A59000FF91}"/>
              </a:ext>
            </a:extLst>
          </p:cNvPr>
          <p:cNvGrpSpPr/>
          <p:nvPr/>
        </p:nvGrpSpPr>
        <p:grpSpPr>
          <a:xfrm>
            <a:off x="12618899" y="2609781"/>
            <a:ext cx="4894397" cy="540000"/>
            <a:chOff x="5121001" y="3444853"/>
            <a:chExt cx="2880000" cy="540000"/>
          </a:xfrm>
        </p:grpSpPr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50C5BF50-42DE-1DE7-6FC5-AE46A97C8FBE}"/>
                </a:ext>
              </a:extLst>
            </p:cNvPr>
            <p:cNvSpPr/>
            <p:nvPr/>
          </p:nvSpPr>
          <p:spPr>
            <a:xfrm>
              <a:off x="5121001" y="3444853"/>
              <a:ext cx="2880000" cy="540000"/>
            </a:xfrm>
            <a:prstGeom prst="roundRect">
              <a:avLst/>
            </a:prstGeom>
            <a:solidFill>
              <a:srgbClr val="56667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40" name="TextBox 45">
              <a:extLst>
                <a:ext uri="{FF2B5EF4-FFF2-40B4-BE49-F238E27FC236}">
                  <a16:creationId xmlns:a16="http://schemas.microsoft.com/office/drawing/2014/main" id="{4CCA5E35-0986-F2FA-5005-C0CA40E17D46}"/>
                </a:ext>
              </a:extLst>
            </p:cNvPr>
            <p:cNvSpPr txBox="1"/>
            <p:nvPr/>
          </p:nvSpPr>
          <p:spPr>
            <a:xfrm>
              <a:off x="5237022" y="3462283"/>
              <a:ext cx="2647951" cy="5225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buClr>
                  <a:srgbClr val="FFFFFF"/>
                </a:buClr>
              </a:pPr>
              <a:r>
                <a:rPr lang="ko-KR" altLang="en-US" sz="16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훼손되거나 오류 때문에 왜곡된 디지털 영상을 원래의 </a:t>
              </a:r>
              <a:r>
                <a:rPr lang="ko-KR" altLang="en-US" sz="1600" b="0" i="0" u="none" strike="noStrike" spc="-100" dirty="0" err="1">
                  <a:solidFill>
                    <a:srgbClr val="FFFFFF"/>
                  </a:solidFill>
                  <a:ea typeface="Elice DigitalBaeum OTF"/>
                </a:rPr>
                <a:t>디지</a:t>
              </a:r>
              <a:endParaRPr lang="ko-KR" altLang="en-US" sz="1600" b="0" i="0" u="none" strike="noStrike" spc="-100" dirty="0">
                <a:solidFill>
                  <a:srgbClr val="FFFFFF"/>
                </a:solidFill>
                <a:ea typeface="Elice DigitalBaeum OTF"/>
              </a:endParaRPr>
            </a:p>
            <a:p>
              <a:pPr lvl="0" algn="ctr">
                <a:buClr>
                  <a:srgbClr val="FFFFFF"/>
                </a:buClr>
              </a:pPr>
              <a:r>
                <a:rPr lang="ko-KR" altLang="en-US" sz="16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털 영상과 가장 가까운 형태로 복원하는 과정</a:t>
              </a:r>
              <a:endParaRPr lang="ko-KR" sz="1600" b="0" i="0" u="none" strike="noStrike" spc="-100" dirty="0">
                <a:solidFill>
                  <a:srgbClr val="FFFFFF"/>
                </a:solidFill>
                <a:ea typeface="Elice DigitalBaeum OTF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A4F6A41-31AC-3DAA-090C-C12FA5BC8024}"/>
              </a:ext>
            </a:extLst>
          </p:cNvPr>
          <p:cNvGrpSpPr/>
          <p:nvPr/>
        </p:nvGrpSpPr>
        <p:grpSpPr>
          <a:xfrm>
            <a:off x="12618899" y="3345593"/>
            <a:ext cx="4894397" cy="589246"/>
            <a:chOff x="5121001" y="3395607"/>
            <a:chExt cx="2880000" cy="589246"/>
          </a:xfrm>
        </p:grpSpPr>
        <p:sp>
          <p:nvSpPr>
            <p:cNvPr id="142" name="사각형: 둥근 모서리 141">
              <a:extLst>
                <a:ext uri="{FF2B5EF4-FFF2-40B4-BE49-F238E27FC236}">
                  <a16:creationId xmlns:a16="http://schemas.microsoft.com/office/drawing/2014/main" id="{01ADA41D-4BEE-4EFC-A3D7-6152E26FD111}"/>
                </a:ext>
              </a:extLst>
            </p:cNvPr>
            <p:cNvSpPr/>
            <p:nvPr/>
          </p:nvSpPr>
          <p:spPr>
            <a:xfrm>
              <a:off x="5121001" y="3444853"/>
              <a:ext cx="2880000" cy="540000"/>
            </a:xfrm>
            <a:prstGeom prst="roundRect">
              <a:avLst/>
            </a:prstGeom>
            <a:solidFill>
              <a:srgbClr val="56667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43" name="TextBox 45">
              <a:extLst>
                <a:ext uri="{FF2B5EF4-FFF2-40B4-BE49-F238E27FC236}">
                  <a16:creationId xmlns:a16="http://schemas.microsoft.com/office/drawing/2014/main" id="{87E2BE31-F60B-ED04-8FDE-348C322F91B0}"/>
                </a:ext>
              </a:extLst>
            </p:cNvPr>
            <p:cNvSpPr txBox="1"/>
            <p:nvPr/>
          </p:nvSpPr>
          <p:spPr>
            <a:xfrm>
              <a:off x="5237022" y="3395607"/>
              <a:ext cx="2647951" cy="5225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71809"/>
                </a:lnSpc>
                <a:buClr>
                  <a:srgbClr val="FFFFFF"/>
                </a:buClr>
              </a:pPr>
              <a:r>
                <a:rPr lang="ko-KR" altLang="en-US" sz="16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디지털 영상을 다른 형태의 데이터로 변환하는 작업</a:t>
              </a:r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EF8648F6-85E0-9B06-93A5-0226047614C1}"/>
              </a:ext>
            </a:extLst>
          </p:cNvPr>
          <p:cNvGrpSpPr/>
          <p:nvPr/>
        </p:nvGrpSpPr>
        <p:grpSpPr>
          <a:xfrm>
            <a:off x="12618899" y="4179897"/>
            <a:ext cx="4894397" cy="582603"/>
            <a:chOff x="5121001" y="3444853"/>
            <a:chExt cx="2880000" cy="582603"/>
          </a:xfrm>
        </p:grpSpPr>
        <p:sp>
          <p:nvSpPr>
            <p:cNvPr id="145" name="사각형: 둥근 모서리 144">
              <a:extLst>
                <a:ext uri="{FF2B5EF4-FFF2-40B4-BE49-F238E27FC236}">
                  <a16:creationId xmlns:a16="http://schemas.microsoft.com/office/drawing/2014/main" id="{BBFB25AC-27B2-3755-C6BF-9DC1A9ECFCE7}"/>
                </a:ext>
              </a:extLst>
            </p:cNvPr>
            <p:cNvSpPr/>
            <p:nvPr/>
          </p:nvSpPr>
          <p:spPr>
            <a:xfrm>
              <a:off x="5121001" y="3444853"/>
              <a:ext cx="2880000" cy="540000"/>
            </a:xfrm>
            <a:prstGeom prst="roundRect">
              <a:avLst/>
            </a:prstGeom>
            <a:solidFill>
              <a:srgbClr val="56667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46" name="TextBox 45">
              <a:extLst>
                <a:ext uri="{FF2B5EF4-FFF2-40B4-BE49-F238E27FC236}">
                  <a16:creationId xmlns:a16="http://schemas.microsoft.com/office/drawing/2014/main" id="{3B422B98-5FC7-6928-B007-E7B421522CC5}"/>
                </a:ext>
              </a:extLst>
            </p:cNvPr>
            <p:cNvSpPr txBox="1"/>
            <p:nvPr/>
          </p:nvSpPr>
          <p:spPr>
            <a:xfrm>
              <a:off x="5237022" y="3504888"/>
              <a:ext cx="2647951" cy="5225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buClr>
                  <a:srgbClr val="FFFFFF"/>
                </a:buClr>
              </a:pPr>
              <a:r>
                <a:rPr lang="ko-KR" altLang="en-US" sz="16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디지털 영상이 지닌 속성을 </a:t>
              </a:r>
              <a:r>
                <a:rPr lang="ko-KR" altLang="en-US" sz="1600" b="0" i="0" u="none" strike="noStrike" spc="-100" dirty="0" err="1">
                  <a:solidFill>
                    <a:srgbClr val="FFFFFF"/>
                  </a:solidFill>
                  <a:ea typeface="Elice DigitalBaeum OTF"/>
                </a:rPr>
                <a:t>수치화하거나</a:t>
              </a:r>
              <a:r>
                <a:rPr lang="ko-KR" altLang="en-US" sz="16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 디지털 영상에서 특정 영역 등을 추출하는 작업</a:t>
              </a:r>
              <a:endParaRPr lang="ko-KR" sz="1600" b="0" i="0" u="none" strike="noStrike" spc="-100" dirty="0">
                <a:solidFill>
                  <a:srgbClr val="FFFFFF"/>
                </a:solidFill>
                <a:ea typeface="Elice DigitalBaeum OTF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9DA939BC-E061-3DF5-598F-AF9D89B57151}"/>
              </a:ext>
            </a:extLst>
          </p:cNvPr>
          <p:cNvGrpSpPr/>
          <p:nvPr/>
        </p:nvGrpSpPr>
        <p:grpSpPr>
          <a:xfrm>
            <a:off x="12618899" y="4964955"/>
            <a:ext cx="4894397" cy="548713"/>
            <a:chOff x="5121001" y="3444853"/>
            <a:chExt cx="2880000" cy="548713"/>
          </a:xfrm>
        </p:grpSpPr>
        <p:sp>
          <p:nvSpPr>
            <p:cNvPr id="148" name="사각형: 둥근 모서리 147">
              <a:extLst>
                <a:ext uri="{FF2B5EF4-FFF2-40B4-BE49-F238E27FC236}">
                  <a16:creationId xmlns:a16="http://schemas.microsoft.com/office/drawing/2014/main" id="{BB10AA87-4C40-8C8E-623C-EB3BD004B897}"/>
                </a:ext>
              </a:extLst>
            </p:cNvPr>
            <p:cNvSpPr/>
            <p:nvPr/>
          </p:nvSpPr>
          <p:spPr>
            <a:xfrm>
              <a:off x="5121001" y="3444853"/>
              <a:ext cx="2880000" cy="540000"/>
            </a:xfrm>
            <a:prstGeom prst="roundRect">
              <a:avLst/>
            </a:prstGeom>
            <a:solidFill>
              <a:srgbClr val="56667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49" name="TextBox 45">
              <a:extLst>
                <a:ext uri="{FF2B5EF4-FFF2-40B4-BE49-F238E27FC236}">
                  <a16:creationId xmlns:a16="http://schemas.microsoft.com/office/drawing/2014/main" id="{890420F0-B857-C52B-BD84-601303200A81}"/>
                </a:ext>
              </a:extLst>
            </p:cNvPr>
            <p:cNvSpPr txBox="1"/>
            <p:nvPr/>
          </p:nvSpPr>
          <p:spPr>
            <a:xfrm>
              <a:off x="5237022" y="3470998"/>
              <a:ext cx="2647951" cy="5225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buClr>
                  <a:srgbClr val="FFFFFF"/>
                </a:buClr>
              </a:pPr>
              <a:r>
                <a:rPr lang="ko-KR" altLang="en-US" sz="16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객체나 형상에서 주요 속성을 추출하여 식별할 수 있는 클래스나 카테고리로 분류하는 기술</a:t>
              </a:r>
              <a:endParaRPr lang="ko-KR" sz="1600" b="0" i="0" u="none" strike="noStrike" spc="-100" dirty="0">
                <a:solidFill>
                  <a:srgbClr val="FFFFFF"/>
                </a:solidFill>
                <a:ea typeface="Elice DigitalBaeum OTF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7B58F5C1-0C0B-142C-34C5-23CC40493F42}"/>
              </a:ext>
            </a:extLst>
          </p:cNvPr>
          <p:cNvGrpSpPr/>
          <p:nvPr/>
        </p:nvGrpSpPr>
        <p:grpSpPr>
          <a:xfrm>
            <a:off x="12618899" y="5750015"/>
            <a:ext cx="4894397" cy="540000"/>
            <a:chOff x="5121001" y="3444853"/>
            <a:chExt cx="2880000" cy="540000"/>
          </a:xfrm>
        </p:grpSpPr>
        <p:sp>
          <p:nvSpPr>
            <p:cNvPr id="151" name="사각형: 둥근 모서리 150">
              <a:extLst>
                <a:ext uri="{FF2B5EF4-FFF2-40B4-BE49-F238E27FC236}">
                  <a16:creationId xmlns:a16="http://schemas.microsoft.com/office/drawing/2014/main" id="{2365ED27-6BDD-94F4-1CE9-9EF4D68253D3}"/>
                </a:ext>
              </a:extLst>
            </p:cNvPr>
            <p:cNvSpPr/>
            <p:nvPr/>
          </p:nvSpPr>
          <p:spPr>
            <a:xfrm>
              <a:off x="5121001" y="3444853"/>
              <a:ext cx="2880000" cy="540000"/>
            </a:xfrm>
            <a:prstGeom prst="roundRect">
              <a:avLst/>
            </a:prstGeom>
            <a:solidFill>
              <a:srgbClr val="56667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2" name="TextBox 45">
              <a:extLst>
                <a:ext uri="{FF2B5EF4-FFF2-40B4-BE49-F238E27FC236}">
                  <a16:creationId xmlns:a16="http://schemas.microsoft.com/office/drawing/2014/main" id="{B4DCB987-24B0-CCCB-6155-F4C4A681B24D}"/>
                </a:ext>
              </a:extLst>
            </p:cNvPr>
            <p:cNvSpPr txBox="1"/>
            <p:nvPr/>
          </p:nvSpPr>
          <p:spPr>
            <a:xfrm>
              <a:off x="5237022" y="3458770"/>
              <a:ext cx="2647951" cy="5225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buClr>
                  <a:srgbClr val="FFFFFF"/>
                </a:buClr>
              </a:pPr>
              <a:r>
                <a:rPr lang="ko-KR" altLang="en-US" sz="16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효율적으로 저장</a:t>
              </a:r>
              <a:r>
                <a:rPr lang="en-US" altLang="ko-KR" sz="16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/</a:t>
              </a:r>
              <a:r>
                <a:rPr lang="ko-KR" altLang="en-US" sz="16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전송하기 위해 불필요하거나 중복된 부분을 제거하는 작업</a:t>
              </a:r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149DB2BC-1F52-9228-FD9B-97C7344F481E}"/>
              </a:ext>
            </a:extLst>
          </p:cNvPr>
          <p:cNvGrpSpPr/>
          <p:nvPr/>
        </p:nvGrpSpPr>
        <p:grpSpPr>
          <a:xfrm>
            <a:off x="12598026" y="6796186"/>
            <a:ext cx="4894397" cy="557114"/>
            <a:chOff x="5121001" y="3444853"/>
            <a:chExt cx="2880000" cy="557114"/>
          </a:xfrm>
        </p:grpSpPr>
        <p:sp>
          <p:nvSpPr>
            <p:cNvPr id="154" name="사각형: 둥근 모서리 153">
              <a:extLst>
                <a:ext uri="{FF2B5EF4-FFF2-40B4-BE49-F238E27FC236}">
                  <a16:creationId xmlns:a16="http://schemas.microsoft.com/office/drawing/2014/main" id="{D8AF2FC0-870B-B8EB-7B20-C8C4D9598E23}"/>
                </a:ext>
              </a:extLst>
            </p:cNvPr>
            <p:cNvSpPr/>
            <p:nvPr/>
          </p:nvSpPr>
          <p:spPr>
            <a:xfrm>
              <a:off x="5121001" y="3444853"/>
              <a:ext cx="2880000" cy="540000"/>
            </a:xfrm>
            <a:prstGeom prst="roundRect">
              <a:avLst/>
            </a:prstGeom>
            <a:solidFill>
              <a:srgbClr val="56667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5" name="TextBox 45">
              <a:extLst>
                <a:ext uri="{FF2B5EF4-FFF2-40B4-BE49-F238E27FC236}">
                  <a16:creationId xmlns:a16="http://schemas.microsoft.com/office/drawing/2014/main" id="{84B83361-97E3-3E37-62AE-3F6EAC968F8C}"/>
                </a:ext>
              </a:extLst>
            </p:cNvPr>
            <p:cNvSpPr txBox="1"/>
            <p:nvPr/>
          </p:nvSpPr>
          <p:spPr>
            <a:xfrm>
              <a:off x="5237022" y="3479399"/>
              <a:ext cx="2647951" cy="5225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buClr>
                  <a:srgbClr val="FFFFFF"/>
                </a:buClr>
              </a:pPr>
              <a:r>
                <a:rPr lang="ko-KR" altLang="en-US" sz="16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화소 점의 원래 값이나 위치를 기준으로 화소 값을 </a:t>
              </a:r>
              <a:endParaRPr lang="en-US" altLang="ko-KR" sz="1600" b="0" i="0" u="none" strike="noStrike" spc="-100" dirty="0">
                <a:solidFill>
                  <a:srgbClr val="FFFFFF"/>
                </a:solidFill>
                <a:ea typeface="Elice DigitalBaeum OTF"/>
              </a:endParaRPr>
            </a:p>
            <a:p>
              <a:pPr lvl="0" algn="ctr">
                <a:buClr>
                  <a:srgbClr val="FFFFFF"/>
                </a:buClr>
              </a:pPr>
              <a:r>
                <a:rPr lang="ko-KR" altLang="en-US" sz="16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변경하는 알고리즘</a:t>
              </a:r>
              <a:endParaRPr lang="ko-KR" sz="1600" b="0" i="0" u="none" strike="noStrike" spc="-100" dirty="0">
                <a:solidFill>
                  <a:srgbClr val="FFFFFF"/>
                </a:solidFill>
                <a:ea typeface="Elice DigitalBaeum OTF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7AA3DCC8-8205-68C3-3FE4-9FB24E344F8F}"/>
              </a:ext>
            </a:extLst>
          </p:cNvPr>
          <p:cNvGrpSpPr/>
          <p:nvPr/>
        </p:nvGrpSpPr>
        <p:grpSpPr>
          <a:xfrm>
            <a:off x="12598026" y="7516532"/>
            <a:ext cx="4894397" cy="541709"/>
            <a:chOff x="5121001" y="3443144"/>
            <a:chExt cx="2880000" cy="541709"/>
          </a:xfrm>
        </p:grpSpPr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8F0CECF4-2320-8908-2ABE-AD25897A6D76}"/>
                </a:ext>
              </a:extLst>
            </p:cNvPr>
            <p:cNvSpPr/>
            <p:nvPr/>
          </p:nvSpPr>
          <p:spPr>
            <a:xfrm>
              <a:off x="5121001" y="3444853"/>
              <a:ext cx="2880000" cy="540000"/>
            </a:xfrm>
            <a:prstGeom prst="roundRect">
              <a:avLst/>
            </a:prstGeom>
            <a:solidFill>
              <a:srgbClr val="56667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8" name="TextBox 45">
              <a:extLst>
                <a:ext uri="{FF2B5EF4-FFF2-40B4-BE49-F238E27FC236}">
                  <a16:creationId xmlns:a16="http://schemas.microsoft.com/office/drawing/2014/main" id="{4D6A2237-93A3-A2FE-3C60-509DEEEC71B4}"/>
                </a:ext>
              </a:extLst>
            </p:cNvPr>
            <p:cNvSpPr txBox="1"/>
            <p:nvPr/>
          </p:nvSpPr>
          <p:spPr>
            <a:xfrm>
              <a:off x="5237022" y="3443144"/>
              <a:ext cx="2647951" cy="5225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buClr>
                  <a:srgbClr val="FFFFFF"/>
                </a:buClr>
              </a:pPr>
              <a:r>
                <a:rPr lang="ko-KR" altLang="en-US" sz="16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화소의 원래 값과 이웃하는 화소 값을 기준으로 값 </a:t>
              </a:r>
              <a:endParaRPr lang="en-US" altLang="ko-KR" sz="1600" b="0" i="0" u="none" strike="noStrike" spc="-100" dirty="0">
                <a:solidFill>
                  <a:srgbClr val="FFFFFF"/>
                </a:solidFill>
                <a:ea typeface="Elice DigitalBaeum OTF"/>
              </a:endParaRPr>
            </a:p>
            <a:p>
              <a:pPr lvl="0" algn="ctr">
                <a:buClr>
                  <a:srgbClr val="FFFFFF"/>
                </a:buClr>
              </a:pPr>
              <a:r>
                <a:rPr lang="ko-KR" altLang="en-US" sz="16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변경하는 알고리즘</a:t>
              </a:r>
              <a:endParaRPr lang="ko-KR" sz="1600" b="0" i="0" u="none" strike="noStrike" spc="-100" dirty="0">
                <a:solidFill>
                  <a:srgbClr val="FFFFFF"/>
                </a:solidFill>
                <a:ea typeface="Elice DigitalBaeum OTF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77C4C487-FF31-F029-90F5-72B8EC71121B}"/>
              </a:ext>
            </a:extLst>
          </p:cNvPr>
          <p:cNvGrpSpPr/>
          <p:nvPr/>
        </p:nvGrpSpPr>
        <p:grpSpPr>
          <a:xfrm>
            <a:off x="12598026" y="8191500"/>
            <a:ext cx="4894397" cy="609600"/>
            <a:chOff x="5121001" y="3396057"/>
            <a:chExt cx="2880000" cy="609600"/>
          </a:xfrm>
        </p:grpSpPr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0DD3E1F1-E4B0-C50E-C6C1-057195D00F09}"/>
                </a:ext>
              </a:extLst>
            </p:cNvPr>
            <p:cNvSpPr/>
            <p:nvPr/>
          </p:nvSpPr>
          <p:spPr>
            <a:xfrm>
              <a:off x="5121001" y="3396057"/>
              <a:ext cx="2880000" cy="540000"/>
            </a:xfrm>
            <a:prstGeom prst="roundRect">
              <a:avLst/>
            </a:prstGeom>
            <a:solidFill>
              <a:srgbClr val="56667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1" name="TextBox 45">
              <a:extLst>
                <a:ext uri="{FF2B5EF4-FFF2-40B4-BE49-F238E27FC236}">
                  <a16:creationId xmlns:a16="http://schemas.microsoft.com/office/drawing/2014/main" id="{DE24D68D-EE01-B566-7406-D159EB9B2038}"/>
                </a:ext>
              </a:extLst>
            </p:cNvPr>
            <p:cNvSpPr txBox="1"/>
            <p:nvPr/>
          </p:nvSpPr>
          <p:spPr>
            <a:xfrm>
              <a:off x="5237022" y="3483089"/>
              <a:ext cx="2647951" cy="5225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buClr>
                  <a:srgbClr val="FFFFFF"/>
                </a:buClr>
              </a:pPr>
              <a:r>
                <a:rPr lang="ko-KR" altLang="en-US" sz="16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디지털 영상 화소의 위치나 화소의 모임인 배열을 변화시키는 방법</a:t>
              </a: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0EA32B5-DC28-8EA9-837C-A04886B61D3E}"/>
              </a:ext>
            </a:extLst>
          </p:cNvPr>
          <p:cNvGrpSpPr/>
          <p:nvPr/>
        </p:nvGrpSpPr>
        <p:grpSpPr>
          <a:xfrm>
            <a:off x="12598026" y="8962351"/>
            <a:ext cx="4894397" cy="540000"/>
            <a:chOff x="5121001" y="3444853"/>
            <a:chExt cx="2880000" cy="540000"/>
          </a:xfrm>
        </p:grpSpPr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FCF03326-91BB-6099-C8E0-41882D1A5336}"/>
                </a:ext>
              </a:extLst>
            </p:cNvPr>
            <p:cNvSpPr/>
            <p:nvPr/>
          </p:nvSpPr>
          <p:spPr>
            <a:xfrm>
              <a:off x="5121001" y="3444853"/>
              <a:ext cx="2880000" cy="540000"/>
            </a:xfrm>
            <a:prstGeom prst="roundRect">
              <a:avLst/>
            </a:prstGeom>
            <a:solidFill>
              <a:srgbClr val="56667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4" name="TextBox 45">
              <a:extLst>
                <a:ext uri="{FF2B5EF4-FFF2-40B4-BE49-F238E27FC236}">
                  <a16:creationId xmlns:a16="http://schemas.microsoft.com/office/drawing/2014/main" id="{BFCF23A6-47C9-CFBA-43F5-342C7940048F}"/>
                </a:ext>
              </a:extLst>
            </p:cNvPr>
            <p:cNvSpPr txBox="1"/>
            <p:nvPr/>
          </p:nvSpPr>
          <p:spPr>
            <a:xfrm>
              <a:off x="5237022" y="3446834"/>
              <a:ext cx="2647951" cy="5225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buClr>
                  <a:srgbClr val="FFFFFF"/>
                </a:buClr>
              </a:pPr>
              <a:r>
                <a:rPr lang="ko-KR" altLang="en-US" sz="1600" b="0" i="0" u="none" strike="noStrike" spc="-100" dirty="0">
                  <a:solidFill>
                    <a:srgbClr val="FFFFFF"/>
                  </a:solidFill>
                  <a:ea typeface="Elice DigitalBaeum OTF"/>
                </a:rPr>
                <a:t>두 개 이상의 서로 다른 디지털 영상으로 각종 연산 등을 조합하여 새로운 화소 값을 생성하는 것</a:t>
              </a:r>
            </a:p>
          </p:txBody>
        </p:sp>
      </p:grp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575381EB-D3E7-ACBD-E3B2-D7FF4D158A05}"/>
              </a:ext>
            </a:extLst>
          </p:cNvPr>
          <p:cNvCxnSpPr/>
          <p:nvPr/>
        </p:nvCxnSpPr>
        <p:spPr>
          <a:xfrm>
            <a:off x="11323204" y="2055906"/>
            <a:ext cx="129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BFD06102-57E8-DDE2-7323-0FAA2EAAA675}"/>
              </a:ext>
            </a:extLst>
          </p:cNvPr>
          <p:cNvCxnSpPr/>
          <p:nvPr/>
        </p:nvCxnSpPr>
        <p:spPr>
          <a:xfrm>
            <a:off x="11344077" y="2894106"/>
            <a:ext cx="129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40D44AAC-D23E-1D78-868F-DF65E5755F62}"/>
              </a:ext>
            </a:extLst>
          </p:cNvPr>
          <p:cNvCxnSpPr/>
          <p:nvPr/>
        </p:nvCxnSpPr>
        <p:spPr>
          <a:xfrm>
            <a:off x="11344077" y="3656106"/>
            <a:ext cx="129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976099DA-94FE-D60C-0518-5E6543E015A7}"/>
              </a:ext>
            </a:extLst>
          </p:cNvPr>
          <p:cNvCxnSpPr/>
          <p:nvPr/>
        </p:nvCxnSpPr>
        <p:spPr>
          <a:xfrm>
            <a:off x="11344077" y="4468906"/>
            <a:ext cx="129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021D9717-37FE-BDF3-CE82-7E10E7928D06}"/>
              </a:ext>
            </a:extLst>
          </p:cNvPr>
          <p:cNvCxnSpPr/>
          <p:nvPr/>
        </p:nvCxnSpPr>
        <p:spPr>
          <a:xfrm>
            <a:off x="11344077" y="5239871"/>
            <a:ext cx="129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402A0033-5206-DC20-6888-18C9843E76A1}"/>
              </a:ext>
            </a:extLst>
          </p:cNvPr>
          <p:cNvCxnSpPr/>
          <p:nvPr/>
        </p:nvCxnSpPr>
        <p:spPr>
          <a:xfrm>
            <a:off x="11344077" y="6043706"/>
            <a:ext cx="129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92246A35-F178-C92D-A688-7433A9A87F4F}"/>
              </a:ext>
            </a:extLst>
          </p:cNvPr>
          <p:cNvCxnSpPr>
            <a:cxnSpLocks/>
          </p:cNvCxnSpPr>
          <p:nvPr/>
        </p:nvCxnSpPr>
        <p:spPr>
          <a:xfrm>
            <a:off x="11344076" y="9257553"/>
            <a:ext cx="129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AA01B764-87E2-2BBE-B12C-D49AFD45F347}"/>
              </a:ext>
            </a:extLst>
          </p:cNvPr>
          <p:cNvCxnSpPr>
            <a:cxnSpLocks/>
          </p:cNvCxnSpPr>
          <p:nvPr/>
        </p:nvCxnSpPr>
        <p:spPr>
          <a:xfrm>
            <a:off x="11344076" y="7038788"/>
            <a:ext cx="129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BA9C63BB-9739-6FA6-2628-7BAB374DD004}"/>
              </a:ext>
            </a:extLst>
          </p:cNvPr>
          <p:cNvCxnSpPr>
            <a:cxnSpLocks/>
          </p:cNvCxnSpPr>
          <p:nvPr/>
        </p:nvCxnSpPr>
        <p:spPr>
          <a:xfrm>
            <a:off x="11344076" y="7809753"/>
            <a:ext cx="129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F1B8429A-D802-C7AA-AF79-3C60BE8B4FF3}"/>
              </a:ext>
            </a:extLst>
          </p:cNvPr>
          <p:cNvCxnSpPr>
            <a:cxnSpLocks/>
          </p:cNvCxnSpPr>
          <p:nvPr/>
        </p:nvCxnSpPr>
        <p:spPr>
          <a:xfrm>
            <a:off x="11344076" y="8573247"/>
            <a:ext cx="129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Picture 14">
            <a:extLst>
              <a:ext uri="{FF2B5EF4-FFF2-40B4-BE49-F238E27FC236}">
                <a16:creationId xmlns:a16="http://schemas.microsoft.com/office/drawing/2014/main" id="{2C1AFBC7-ABE1-C7FA-6A9C-AC5420B996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76" name="Picture 15">
            <a:extLst>
              <a:ext uri="{FF2B5EF4-FFF2-40B4-BE49-F238E27FC236}">
                <a16:creationId xmlns:a16="http://schemas.microsoft.com/office/drawing/2014/main" id="{B31C5BF2-976E-9E99-B534-E40B885F5C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77" name="Picture 16">
            <a:extLst>
              <a:ext uri="{FF2B5EF4-FFF2-40B4-BE49-F238E27FC236}">
                <a16:creationId xmlns:a16="http://schemas.microsoft.com/office/drawing/2014/main" id="{BCEFAD2A-BFDE-3CA6-2F41-71CBF18853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78" name="Picture 17">
            <a:extLst>
              <a:ext uri="{FF2B5EF4-FFF2-40B4-BE49-F238E27FC236}">
                <a16:creationId xmlns:a16="http://schemas.microsoft.com/office/drawing/2014/main" id="{BE71DE44-B125-67FC-EE4F-E9E4A07171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179" name="TextBox 53">
            <a:extLst>
              <a:ext uri="{FF2B5EF4-FFF2-40B4-BE49-F238E27FC236}">
                <a16:creationId xmlns:a16="http://schemas.microsoft.com/office/drawing/2014/main" id="{F9822E78-3DFF-27C1-E773-29C4905E4BD7}"/>
              </a:ext>
            </a:extLst>
          </p:cNvPr>
          <p:cNvSpPr txBox="1"/>
          <p:nvPr/>
        </p:nvSpPr>
        <p:spPr>
          <a:xfrm>
            <a:off x="14605000" y="1117600"/>
            <a:ext cx="2717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b="0" i="0" u="none" strike="noStrike" spc="100" dirty="0">
                <a:solidFill>
                  <a:srgbClr val="CACACA"/>
                </a:solidFill>
                <a:latin typeface="establish Retrosans"/>
              </a:rPr>
              <a:t>미니 프로젝트</a:t>
            </a:r>
            <a:r>
              <a:rPr lang="en-US" altLang="ko-KR" sz="1500" b="0" i="0" u="none" strike="noStrike" spc="100" dirty="0">
                <a:solidFill>
                  <a:srgbClr val="CACACA"/>
                </a:solidFill>
                <a:latin typeface="establish Retrosans"/>
              </a:rPr>
              <a:t>(Version 1.0)</a:t>
            </a:r>
            <a:endParaRPr lang="en-US" sz="1500" b="0" i="0" u="none" strike="noStrike" spc="100" dirty="0">
              <a:solidFill>
                <a:srgbClr val="CACACA"/>
              </a:solidFill>
              <a:latin typeface="establish Retrosans"/>
            </a:endParaRPr>
          </a:p>
        </p:txBody>
      </p:sp>
      <p:sp>
        <p:nvSpPr>
          <p:cNvPr id="180" name="TextBox 54">
            <a:extLst>
              <a:ext uri="{FF2B5EF4-FFF2-40B4-BE49-F238E27FC236}">
                <a16:creationId xmlns:a16="http://schemas.microsoft.com/office/drawing/2014/main" id="{23117110-6537-04C4-9B47-64F7C723695C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establish Retrosans"/>
              </a:rPr>
              <a:t>2024.0</a:t>
            </a:r>
            <a:r>
              <a:rPr lang="en-US" sz="1500" spc="100" dirty="0">
                <a:solidFill>
                  <a:srgbClr val="2E3D4F"/>
                </a:solidFill>
                <a:latin typeface="establish Retrosans"/>
              </a:rPr>
              <a:t>7</a:t>
            </a:r>
            <a:endParaRPr lang="en-US" sz="1500" b="0" i="0" u="none" strike="noStrike" spc="100" dirty="0">
              <a:solidFill>
                <a:srgbClr val="2E3D4F"/>
              </a:solidFill>
              <a:latin typeface="establish Retrosans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39519099-48C3-8C83-F331-66AE7905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6" name="TextBox 57">
            <a:extLst>
              <a:ext uri="{FF2B5EF4-FFF2-40B4-BE49-F238E27FC236}">
                <a16:creationId xmlns:a16="http://schemas.microsoft.com/office/drawing/2014/main" id="{10D881F3-9A25-16CA-D4AC-6A1F427660A5}"/>
              </a:ext>
            </a:extLst>
          </p:cNvPr>
          <p:cNvSpPr txBox="1"/>
          <p:nvPr/>
        </p:nvSpPr>
        <p:spPr>
          <a:xfrm>
            <a:off x="15678150" y="9728200"/>
            <a:ext cx="215265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940"/>
              </a:lnSpc>
            </a:pPr>
            <a:r>
              <a:rPr lang="en-US" altLang="ko-KR" sz="3200" spc="-400" dirty="0">
                <a:solidFill>
                  <a:srgbClr val="FFFFFF"/>
                </a:solidFill>
                <a:ea typeface="SB AggroOTF Light"/>
              </a:rPr>
              <a:t>3 / 22</a:t>
            </a:r>
            <a:endParaRPr lang="ko-KR" sz="32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469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B5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9" name="TextBox 49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958850" y="196215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개발 </a:t>
            </a:r>
            <a:r>
              <a:rPr lang="ko-KR" altLang="en-US" sz="5600" spc="-400" dirty="0">
                <a:solidFill>
                  <a:srgbClr val="FFFFFF"/>
                </a:solidFill>
                <a:ea typeface="SB AggroOTF Light"/>
              </a:rPr>
              <a:t>환경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pic>
        <p:nvPicPr>
          <p:cNvPr id="1026" name="Picture 2" descr="Step 1 C 언어란?">
            <a:extLst>
              <a:ext uri="{FF2B5EF4-FFF2-40B4-BE49-F238E27FC236}">
                <a16:creationId xmlns:a16="http://schemas.microsoft.com/office/drawing/2014/main" id="{FFB5D0A0-5437-E59C-4533-C2B6C12C2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0" t="2709" r="24691"/>
          <a:stretch/>
        </p:blipFill>
        <p:spPr bwMode="auto">
          <a:xfrm>
            <a:off x="5170021" y="4405406"/>
            <a:ext cx="2641599" cy="29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sual Studio 2022] 단축키 모음 — greenhelix">
            <a:extLst>
              <a:ext uri="{FF2B5EF4-FFF2-40B4-BE49-F238E27FC236}">
                <a16:creationId xmlns:a16="http://schemas.microsoft.com/office/drawing/2014/main" id="{4D126A73-98FD-F7A5-58CA-A215C892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182" y="4306981"/>
            <a:ext cx="42164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윈도우 10(Windows 10)을 정품 인증하지 않고 설치하는 방법 : 네이버 블로그">
            <a:extLst>
              <a:ext uri="{FF2B5EF4-FFF2-40B4-BE49-F238E27FC236}">
                <a16:creationId xmlns:a16="http://schemas.microsoft.com/office/drawing/2014/main" id="{B909573D-6431-99E0-CCAB-EA2E5DB5CE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0A70C5"/>
              </a:clrFrom>
              <a:clrTo>
                <a:srgbClr val="0A70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4" t="37259" r="16230" b="39037"/>
          <a:stretch/>
        </p:blipFill>
        <p:spPr bwMode="auto">
          <a:xfrm>
            <a:off x="12581594" y="5341097"/>
            <a:ext cx="51181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TextBox 63">
            <a:extLst>
              <a:ext uri="{FF2B5EF4-FFF2-40B4-BE49-F238E27FC236}">
                <a16:creationId xmlns:a16="http://schemas.microsoft.com/office/drawing/2014/main" id="{0754243B-E726-EC92-3EFF-EDD1951D4D6B}"/>
              </a:ext>
            </a:extLst>
          </p:cNvPr>
          <p:cNvSpPr txBox="1"/>
          <p:nvPr/>
        </p:nvSpPr>
        <p:spPr>
          <a:xfrm>
            <a:off x="5207000" y="2923241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개발 </a:t>
            </a:r>
            <a:r>
              <a:rPr lang="ko-KR" altLang="en-US" sz="5600" spc="-400" dirty="0">
                <a:solidFill>
                  <a:srgbClr val="FFFFFF"/>
                </a:solidFill>
                <a:ea typeface="SB AggroOTF Light"/>
              </a:rPr>
              <a:t>언어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1025" name="TextBox 63">
            <a:extLst>
              <a:ext uri="{FF2B5EF4-FFF2-40B4-BE49-F238E27FC236}">
                <a16:creationId xmlns:a16="http://schemas.microsoft.com/office/drawing/2014/main" id="{5A8BB868-8E2A-8110-A5FA-4CA2890EA04A}"/>
              </a:ext>
            </a:extLst>
          </p:cNvPr>
          <p:cNvSpPr txBox="1"/>
          <p:nvPr/>
        </p:nvSpPr>
        <p:spPr>
          <a:xfrm>
            <a:off x="9028582" y="29210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개발 </a:t>
            </a:r>
            <a:r>
              <a:rPr lang="ko-KR" altLang="en-US" sz="5600" spc="-400" dirty="0">
                <a:solidFill>
                  <a:srgbClr val="FFFFFF"/>
                </a:solidFill>
                <a:ea typeface="SB AggroOTF Light"/>
              </a:rPr>
              <a:t>환경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1027" name="TextBox 63">
            <a:extLst>
              <a:ext uri="{FF2B5EF4-FFF2-40B4-BE49-F238E27FC236}">
                <a16:creationId xmlns:a16="http://schemas.microsoft.com/office/drawing/2014/main" id="{C6140199-A834-0A2C-B372-D83A1B08CA59}"/>
              </a:ext>
            </a:extLst>
          </p:cNvPr>
          <p:cNvSpPr txBox="1"/>
          <p:nvPr/>
        </p:nvSpPr>
        <p:spPr>
          <a:xfrm>
            <a:off x="13789959" y="29210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운영체제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1029" name="TextBox 35">
            <a:extLst>
              <a:ext uri="{FF2B5EF4-FFF2-40B4-BE49-F238E27FC236}">
                <a16:creationId xmlns:a16="http://schemas.microsoft.com/office/drawing/2014/main" id="{63CA2B3B-A2E4-A5E3-E844-9B7FC0B545BE}"/>
              </a:ext>
            </a:extLst>
          </p:cNvPr>
          <p:cNvSpPr txBox="1"/>
          <p:nvPr/>
        </p:nvSpPr>
        <p:spPr>
          <a:xfrm>
            <a:off x="914400" y="49022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9B9EA0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1031" name="TextBox 36">
            <a:extLst>
              <a:ext uri="{FF2B5EF4-FFF2-40B4-BE49-F238E27FC236}">
                <a16:creationId xmlns:a16="http://schemas.microsoft.com/office/drawing/2014/main" id="{882F59A2-23DD-8AD6-BCF9-EEF3C606CF1F}"/>
              </a:ext>
            </a:extLst>
          </p:cNvPr>
          <p:cNvSpPr txBox="1"/>
          <p:nvPr/>
        </p:nvSpPr>
        <p:spPr>
          <a:xfrm>
            <a:off x="914400" y="52705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E6FD72"/>
                </a:solidFill>
                <a:latin typeface="Pretendard Light"/>
              </a:rPr>
              <a:t>02_development environment</a:t>
            </a:r>
          </a:p>
        </p:txBody>
      </p:sp>
      <p:sp>
        <p:nvSpPr>
          <p:cNvPr id="1032" name="TextBox 37">
            <a:extLst>
              <a:ext uri="{FF2B5EF4-FFF2-40B4-BE49-F238E27FC236}">
                <a16:creationId xmlns:a16="http://schemas.microsoft.com/office/drawing/2014/main" id="{1CC48214-472D-2D6D-694D-00E4A0142844}"/>
              </a:ext>
            </a:extLst>
          </p:cNvPr>
          <p:cNvSpPr txBox="1"/>
          <p:nvPr/>
        </p:nvSpPr>
        <p:spPr>
          <a:xfrm>
            <a:off x="9144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03_Singularity</a:t>
            </a:r>
          </a:p>
        </p:txBody>
      </p:sp>
      <p:sp>
        <p:nvSpPr>
          <p:cNvPr id="1033" name="TextBox 38">
            <a:extLst>
              <a:ext uri="{FF2B5EF4-FFF2-40B4-BE49-F238E27FC236}">
                <a16:creationId xmlns:a16="http://schemas.microsoft.com/office/drawing/2014/main" id="{68F3E83A-BFEB-3102-7E9F-3DCE141B7F36}"/>
              </a:ext>
            </a:extLst>
          </p:cNvPr>
          <p:cNvSpPr txBox="1"/>
          <p:nvPr/>
        </p:nvSpPr>
        <p:spPr>
          <a:xfrm>
            <a:off x="9144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04_Development Results</a:t>
            </a:r>
          </a:p>
        </p:txBody>
      </p:sp>
      <p:sp>
        <p:nvSpPr>
          <p:cNvPr id="1034" name="TextBox 39">
            <a:extLst>
              <a:ext uri="{FF2B5EF4-FFF2-40B4-BE49-F238E27FC236}">
                <a16:creationId xmlns:a16="http://schemas.microsoft.com/office/drawing/2014/main" id="{A65C54EB-53AF-0F50-F394-8C5C34A0995F}"/>
              </a:ext>
            </a:extLst>
          </p:cNvPr>
          <p:cNvSpPr txBox="1"/>
          <p:nvPr/>
        </p:nvSpPr>
        <p:spPr>
          <a:xfrm>
            <a:off x="9144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05_Feelings and limitations</a:t>
            </a:r>
          </a:p>
        </p:txBody>
      </p:sp>
      <p:sp>
        <p:nvSpPr>
          <p:cNvPr id="1035" name="TextBox 40">
            <a:extLst>
              <a:ext uri="{FF2B5EF4-FFF2-40B4-BE49-F238E27FC236}">
                <a16:creationId xmlns:a16="http://schemas.microsoft.com/office/drawing/2014/main" id="{0216CBFD-0627-F915-F2E7-D54E73B1C626}"/>
              </a:ext>
            </a:extLst>
          </p:cNvPr>
          <p:cNvSpPr txBox="1"/>
          <p:nvPr/>
        </p:nvSpPr>
        <p:spPr>
          <a:xfrm>
            <a:off x="914400" y="6899088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06_Future Development Direction</a:t>
            </a:r>
          </a:p>
        </p:txBody>
      </p:sp>
      <p:pic>
        <p:nvPicPr>
          <p:cNvPr id="1036" name="Picture 14">
            <a:extLst>
              <a:ext uri="{FF2B5EF4-FFF2-40B4-BE49-F238E27FC236}">
                <a16:creationId xmlns:a16="http://schemas.microsoft.com/office/drawing/2014/main" id="{692D4DC1-C78A-2FBC-5414-33CF23C1018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1037" name="Picture 15">
            <a:extLst>
              <a:ext uri="{FF2B5EF4-FFF2-40B4-BE49-F238E27FC236}">
                <a16:creationId xmlns:a16="http://schemas.microsoft.com/office/drawing/2014/main" id="{D0711AA8-0F78-10EF-A192-A2B2E8BF89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1038" name="Picture 16">
            <a:extLst>
              <a:ext uri="{FF2B5EF4-FFF2-40B4-BE49-F238E27FC236}">
                <a16:creationId xmlns:a16="http://schemas.microsoft.com/office/drawing/2014/main" id="{D606723D-FAD9-D9E7-FE67-C9FE127AE82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1039" name="Picture 17">
            <a:extLst>
              <a:ext uri="{FF2B5EF4-FFF2-40B4-BE49-F238E27FC236}">
                <a16:creationId xmlns:a16="http://schemas.microsoft.com/office/drawing/2014/main" id="{0861C2EB-743C-E54F-524D-6B794E075AB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1040" name="TextBox 53">
            <a:extLst>
              <a:ext uri="{FF2B5EF4-FFF2-40B4-BE49-F238E27FC236}">
                <a16:creationId xmlns:a16="http://schemas.microsoft.com/office/drawing/2014/main" id="{3253B164-7580-546A-BDD1-91AC4F4F1296}"/>
              </a:ext>
            </a:extLst>
          </p:cNvPr>
          <p:cNvSpPr txBox="1"/>
          <p:nvPr/>
        </p:nvSpPr>
        <p:spPr>
          <a:xfrm>
            <a:off x="14605000" y="1117600"/>
            <a:ext cx="2717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b="0" i="0" u="none" strike="noStrike" spc="100" dirty="0">
                <a:solidFill>
                  <a:srgbClr val="CACACA"/>
                </a:solidFill>
                <a:latin typeface="establish Retrosans"/>
              </a:rPr>
              <a:t>미니 프로젝트</a:t>
            </a:r>
            <a:r>
              <a:rPr lang="en-US" altLang="ko-KR" sz="1500" b="0" i="0" u="none" strike="noStrike" spc="100" dirty="0">
                <a:solidFill>
                  <a:srgbClr val="CACACA"/>
                </a:solidFill>
                <a:latin typeface="establish Retrosans"/>
              </a:rPr>
              <a:t>(Version 1.0)</a:t>
            </a:r>
            <a:endParaRPr lang="en-US" sz="1500" b="0" i="0" u="none" strike="noStrike" spc="100" dirty="0">
              <a:solidFill>
                <a:srgbClr val="CACACA"/>
              </a:solidFill>
              <a:latin typeface="establish Retrosans"/>
            </a:endParaRPr>
          </a:p>
        </p:txBody>
      </p:sp>
      <p:sp>
        <p:nvSpPr>
          <p:cNvPr id="1041" name="TextBox 54">
            <a:extLst>
              <a:ext uri="{FF2B5EF4-FFF2-40B4-BE49-F238E27FC236}">
                <a16:creationId xmlns:a16="http://schemas.microsoft.com/office/drawing/2014/main" id="{CD66B677-86EC-8061-AF3C-B6DEE9D97325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establish Retrosans"/>
              </a:rPr>
              <a:t>2024.0</a:t>
            </a:r>
            <a:r>
              <a:rPr lang="en-US" sz="1500" spc="100" dirty="0">
                <a:solidFill>
                  <a:srgbClr val="2E3D4F"/>
                </a:solidFill>
                <a:latin typeface="establish Retrosans"/>
              </a:rPr>
              <a:t>7</a:t>
            </a:r>
            <a:endParaRPr lang="en-US" sz="1500" b="0" i="0" u="none" strike="noStrike" spc="100" dirty="0">
              <a:solidFill>
                <a:srgbClr val="2E3D4F"/>
              </a:solidFill>
              <a:latin typeface="establish Retrosans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BE32697-CBD5-3D16-746D-809392E0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" name="TextBox 57">
            <a:extLst>
              <a:ext uri="{FF2B5EF4-FFF2-40B4-BE49-F238E27FC236}">
                <a16:creationId xmlns:a16="http://schemas.microsoft.com/office/drawing/2014/main" id="{35293BE4-BFA6-612B-534E-386C2EB1C32B}"/>
              </a:ext>
            </a:extLst>
          </p:cNvPr>
          <p:cNvSpPr txBox="1"/>
          <p:nvPr/>
        </p:nvSpPr>
        <p:spPr>
          <a:xfrm>
            <a:off x="15678150" y="9728200"/>
            <a:ext cx="215265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940"/>
              </a:lnSpc>
            </a:pPr>
            <a:r>
              <a:rPr lang="en-US" altLang="ko-KR" sz="3200" spc="-400" dirty="0">
                <a:solidFill>
                  <a:srgbClr val="FFFFFF"/>
                </a:solidFill>
                <a:ea typeface="SB AggroOTF Light"/>
              </a:rPr>
              <a:t>4 / 22</a:t>
            </a:r>
            <a:endParaRPr lang="ko-KR" sz="32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99100" y="4000500"/>
            <a:ext cx="3403600" cy="4889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99100" y="4000500"/>
            <a:ext cx="3403600" cy="901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00700" y="4089400"/>
            <a:ext cx="3213100" cy="711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2200" y="8699500"/>
            <a:ext cx="177800" cy="177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23400" y="4000500"/>
            <a:ext cx="3403600" cy="4889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23400" y="4000500"/>
            <a:ext cx="3403600" cy="901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25000" y="4089400"/>
            <a:ext cx="3213100" cy="711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36500" y="8699500"/>
            <a:ext cx="177800" cy="177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60400" y="4000500"/>
            <a:ext cx="3403600" cy="4889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60400" y="4000500"/>
            <a:ext cx="3403600" cy="901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62000" y="4089400"/>
            <a:ext cx="3213100" cy="711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73500" y="8699500"/>
            <a:ext cx="177800" cy="1778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3652500" y="4254500"/>
            <a:ext cx="2806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 spc="-100" dirty="0">
                <a:solidFill>
                  <a:srgbClr val="1C2939"/>
                </a:solidFill>
                <a:latin typeface="SB AggroOTF Light"/>
              </a:rPr>
              <a:t>/*</a:t>
            </a:r>
            <a:r>
              <a:rPr lang="en-US" sz="2400" b="0" i="0" u="none" strike="noStrike" spc="-100" dirty="0">
                <a:solidFill>
                  <a:srgbClr val="1C2939"/>
                </a:solidFill>
                <a:latin typeface="SB AggroOTF Medium"/>
              </a:rPr>
              <a:t> </a:t>
            </a:r>
            <a:r>
              <a:rPr lang="ko-KR" altLang="en-US" sz="2400" b="0" i="0" u="none" strike="noStrike" spc="-100" dirty="0">
                <a:solidFill>
                  <a:srgbClr val="007E39"/>
                </a:solidFill>
                <a:latin typeface="SB AggroOTF Medium" panose="020B0604020202020204" charset="-127"/>
                <a:ea typeface="SB AggroOTF Medium" panose="020B0604020202020204" charset="-127"/>
              </a:rPr>
              <a:t>메모리 관리</a:t>
            </a:r>
            <a:r>
              <a:rPr lang="en-US" altLang="ko-KR" sz="2400" spc="-100" dirty="0">
                <a:solidFill>
                  <a:srgbClr val="007E39"/>
                </a:solidFill>
                <a:latin typeface="SB AggroOTF Medium" panose="020B0604020202020204" charset="-127"/>
                <a:ea typeface="SB AggroOTF Medium" panose="020B0604020202020204" charset="-127"/>
              </a:rPr>
              <a:t> </a:t>
            </a:r>
            <a:r>
              <a:rPr lang="en-US" altLang="ko-KR" sz="2400" spc="-100" dirty="0">
                <a:solidFill>
                  <a:srgbClr val="1C2939"/>
                </a:solidFill>
                <a:latin typeface="SB AggroOTF Medium" panose="020B0604020202020204" charset="-127"/>
                <a:ea typeface="SB AggroOTF Medium" panose="020B0604020202020204" charset="-127"/>
              </a:rPr>
              <a:t>*/</a:t>
            </a:r>
            <a:endParaRPr lang="en-US" sz="2400" b="0" i="0" u="none" strike="noStrike" spc="-100" dirty="0">
              <a:solidFill>
                <a:srgbClr val="1C2939"/>
              </a:solidFill>
              <a:latin typeface="SB AggroOTF Light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639800" y="5295900"/>
            <a:ext cx="2895600" cy="340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en-US" sz="1900" b="0" i="0" u="none" strike="noStrike" spc="200" dirty="0">
                <a:solidFill>
                  <a:srgbClr val="FFFFFF"/>
                </a:solidFill>
                <a:latin typeface="Elice DigitalBaeum OTF"/>
              </a:rPr>
              <a:t>------------------</a:t>
            </a:r>
          </a:p>
          <a:p>
            <a:pPr lvl="0" algn="l">
              <a:lnSpc>
                <a:spcPct val="143590"/>
              </a:lnSpc>
            </a:pPr>
            <a:r>
              <a:rPr lang="ko-KR" altLang="en-US" sz="1900" b="0" i="0" u="none" strike="noStrike" spc="200" dirty="0">
                <a:solidFill>
                  <a:srgbClr val="FFFFFF"/>
                </a:solidFill>
                <a:ea typeface="Elice DigitalBaeum OTF"/>
              </a:rPr>
              <a:t>메모리 관리를 통해 불필요한 메모리 사용을 줄일 수 있고 세밀하게 제어할 수 있지만 메모리 누수나 </a:t>
            </a:r>
            <a:r>
              <a:rPr lang="ko-KR" altLang="en-US" sz="1900" b="0" i="0" u="none" strike="noStrike" spc="200" dirty="0" err="1">
                <a:solidFill>
                  <a:srgbClr val="FFFFFF"/>
                </a:solidFill>
                <a:ea typeface="Elice DigitalBaeum OTF"/>
              </a:rPr>
              <a:t>오버플로우</a:t>
            </a:r>
            <a:r>
              <a:rPr lang="ko-KR" altLang="en-US" sz="1900" spc="200" dirty="0" err="1">
                <a:solidFill>
                  <a:srgbClr val="FFFFFF"/>
                </a:solidFill>
                <a:ea typeface="Elice DigitalBaeum OTF"/>
              </a:rPr>
              <a:t>가</a:t>
            </a:r>
            <a:r>
              <a:rPr lang="ko-KR" altLang="en-US" sz="1900" spc="200" dirty="0">
                <a:solidFill>
                  <a:srgbClr val="FFFFFF"/>
                </a:solidFill>
                <a:ea typeface="Elice DigitalBaeum OTF"/>
              </a:rPr>
              <a:t> 발생할 수 있고 디버깅과 유지보수가 어렵다</a:t>
            </a:r>
            <a:r>
              <a:rPr lang="en-US" altLang="ko-KR" sz="1900" spc="200" dirty="0">
                <a:solidFill>
                  <a:srgbClr val="FFFFFF"/>
                </a:solidFill>
                <a:ea typeface="Elice DigitalBaeum OTF"/>
              </a:rPr>
              <a:t>.</a:t>
            </a:r>
            <a:endParaRPr lang="en-US" sz="1900" b="0" i="0" u="none" strike="noStrike" spc="200" dirty="0">
              <a:solidFill>
                <a:srgbClr val="FFFFFF"/>
              </a:solidFill>
              <a:latin typeface="Elice DigitalBaeum OTF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3665200" y="5067300"/>
            <a:ext cx="2857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altLang="en-US" sz="2200" b="0" i="0" u="none" strike="noStrike" spc="200" dirty="0">
                <a:solidFill>
                  <a:srgbClr val="FFFFFF"/>
                </a:solidFill>
                <a:latin typeface="Elice DigitalBaeum OTF" panose="020B0604020202020204" charset="-127"/>
                <a:ea typeface="Elice DigitalBaeum OTF" panose="020B0604020202020204" charset="-127"/>
              </a:rPr>
              <a:t>메모리 관리 어려움</a:t>
            </a:r>
            <a:endParaRPr lang="en-US" sz="2200" b="0" i="0" u="none" strike="noStrike" dirty="0">
              <a:solidFill>
                <a:srgbClr val="FFFFFF"/>
              </a:solidFill>
              <a:latin typeface="Elice DigitalBaeum OTF" panose="020B0604020202020204" charset="-127"/>
              <a:ea typeface="Elice DigitalBaeum OTF" panose="020B0604020202020204" charset="-127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 dirty="0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499100" y="2578100"/>
            <a:ext cx="7366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&lt;!----&gt;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&lt;!-- </a:t>
            </a:r>
            <a:r>
              <a:rPr lang="en-US" sz="1800" b="0" i="0" u="none" strike="noStrike" spc="100" dirty="0">
                <a:solidFill>
                  <a:srgbClr val="E6FD72"/>
                </a:solidFill>
                <a:latin typeface="Elice DigitalBaeum OTF"/>
              </a:rPr>
              <a:t>“C</a:t>
            </a:r>
            <a:r>
              <a:rPr lang="ko-KR" altLang="en-US" sz="1800" b="0" i="0" u="none" strike="noStrike" spc="100" dirty="0">
                <a:solidFill>
                  <a:srgbClr val="E6FD72"/>
                </a:solidFill>
                <a:latin typeface="Elice DigitalBaeum OTF"/>
              </a:rPr>
              <a:t>언어 영상처리의 </a:t>
            </a:r>
            <a:r>
              <a:rPr lang="ko-KR" altLang="en-US" sz="1800" b="0" i="0" u="none" strike="noStrike" spc="100" dirty="0">
                <a:solidFill>
                  <a:srgbClr val="E6FD72"/>
                </a:solidFill>
                <a:ea typeface="Elice DigitalBaeum OTF"/>
              </a:rPr>
              <a:t>특이점</a:t>
            </a:r>
            <a:r>
              <a:rPr lang="en-US" sz="1800" b="0" i="0" u="none" strike="noStrike" spc="100" dirty="0">
                <a:solidFill>
                  <a:srgbClr val="E6FD72"/>
                </a:solidFill>
                <a:latin typeface="Elice DigitalBaeum OTF"/>
              </a:rPr>
              <a:t>"</a:t>
            </a:r>
            <a:r>
              <a:rPr lang="en-US" sz="1800" b="0" i="0" u="none" strike="noStrike" spc="100" dirty="0">
                <a:solidFill>
                  <a:srgbClr val="CACACA"/>
                </a:solidFill>
                <a:latin typeface="Elice DigitalBaeum OTF"/>
              </a:rPr>
              <a:t> --&gt;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81100" y="202565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특이점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803900" y="4254500"/>
            <a:ext cx="2806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R" sz="2400" spc="-100" dirty="0">
                <a:solidFill>
                  <a:srgbClr val="1C2939"/>
                </a:solidFill>
                <a:latin typeface="SB AggroOTF Light"/>
                <a:ea typeface="SB AggroOTF Medium"/>
              </a:rPr>
              <a:t>/* </a:t>
            </a:r>
            <a:r>
              <a:rPr lang="ko-KR" altLang="en-US" sz="2400" b="0" i="0" u="none" strike="noStrike" spc="-100" dirty="0" err="1">
                <a:solidFill>
                  <a:srgbClr val="007E39"/>
                </a:solidFill>
                <a:ea typeface="SB AggroOTF Medium"/>
              </a:rPr>
              <a:t>저수준</a:t>
            </a:r>
            <a:r>
              <a:rPr lang="ko-KR" altLang="en-US" sz="2400" b="0" i="0" u="none" strike="noStrike" spc="-100" dirty="0">
                <a:solidFill>
                  <a:srgbClr val="1C2939"/>
                </a:solidFill>
                <a:ea typeface="SB AggroOTF Medium"/>
              </a:rPr>
              <a:t> </a:t>
            </a:r>
            <a:r>
              <a:rPr lang="en-US" sz="2400" b="0" i="0" u="none" strike="noStrike" spc="-100" dirty="0">
                <a:solidFill>
                  <a:srgbClr val="1C2939"/>
                </a:solidFill>
                <a:latin typeface="SB AggroOTF Light"/>
              </a:rPr>
              <a:t>*/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778500" y="5295900"/>
            <a:ext cx="28956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en-US" sz="1900" b="0" i="0" u="none" strike="noStrike" spc="200" dirty="0">
                <a:solidFill>
                  <a:srgbClr val="FFFFFF"/>
                </a:solidFill>
                <a:latin typeface="Elice DigitalBaeum OTF" panose="020B0604020202020204" charset="-127"/>
                <a:ea typeface="Elice DigitalBaeum OTF" panose="020B0604020202020204" charset="-127"/>
              </a:rPr>
              <a:t>------------------</a:t>
            </a:r>
          </a:p>
          <a:p>
            <a:pPr lvl="0" algn="l">
              <a:lnSpc>
                <a:spcPct val="143590"/>
              </a:lnSpc>
            </a:pPr>
            <a:r>
              <a:rPr lang="en-US" sz="1900" b="0" i="0" u="none" strike="noStrike" dirty="0">
                <a:solidFill>
                  <a:srgbClr val="FFFFFF"/>
                </a:solidFill>
                <a:latin typeface="Elice DigitalBaeum OTF" panose="020B0604020202020204" charset="-127"/>
                <a:ea typeface="Elice DigitalBaeum OTF" panose="020B0604020202020204" charset="-127"/>
              </a:rPr>
              <a:t>C</a:t>
            </a:r>
            <a:r>
              <a:rPr lang="ko-KR" altLang="en-US" sz="1900" b="0" i="0" u="none" strike="noStrike" dirty="0">
                <a:solidFill>
                  <a:srgbClr val="FFFFFF"/>
                </a:solidFill>
                <a:latin typeface="Elice DigitalBaeum OTF" panose="020B0604020202020204" charset="-127"/>
                <a:ea typeface="Elice DigitalBaeum OTF" panose="020B0604020202020204" charset="-127"/>
              </a:rPr>
              <a:t>언어는 </a:t>
            </a:r>
            <a:r>
              <a:rPr lang="ko-KR" altLang="en-US" sz="1900" b="0" i="0" u="none" strike="noStrike" dirty="0" err="1">
                <a:solidFill>
                  <a:srgbClr val="FFFFFF"/>
                </a:solidFill>
                <a:latin typeface="Elice DigitalBaeum OTF" panose="020B0604020202020204" charset="-127"/>
                <a:ea typeface="Elice DigitalBaeum OTF" panose="020B0604020202020204" charset="-127"/>
              </a:rPr>
              <a:t>저수준</a:t>
            </a:r>
            <a:r>
              <a:rPr lang="ko-KR" altLang="en-US" sz="1900" b="0" i="0" u="none" strike="noStrike" dirty="0">
                <a:solidFill>
                  <a:srgbClr val="FFFFFF"/>
                </a:solidFill>
                <a:latin typeface="Elice DigitalBaeum OTF" panose="020B0604020202020204" charset="-127"/>
                <a:ea typeface="Elice DigitalBaeum OTF" panose="020B0604020202020204" charset="-127"/>
              </a:rPr>
              <a:t> 언어로 가독성</a:t>
            </a:r>
            <a:r>
              <a:rPr lang="en-US" altLang="ko-KR" sz="1900" b="0" i="0" u="none" strike="noStrike" dirty="0">
                <a:solidFill>
                  <a:srgbClr val="FFFFFF"/>
                </a:solidFill>
                <a:latin typeface="Elice DigitalBaeum OTF" panose="020B0604020202020204" charset="-127"/>
                <a:ea typeface="Elice DigitalBaeum OTF" panose="020B0604020202020204" charset="-127"/>
              </a:rPr>
              <a:t>, </a:t>
            </a:r>
            <a:r>
              <a:rPr lang="ko-KR" altLang="en-US" sz="1900" b="0" i="0" u="none" strike="noStrike" dirty="0">
                <a:solidFill>
                  <a:srgbClr val="FFFFFF"/>
                </a:solidFill>
                <a:latin typeface="Elice DigitalBaeum OTF" panose="020B0604020202020204" charset="-127"/>
                <a:ea typeface="Elice DigitalBaeum OTF" panose="020B0604020202020204" charset="-127"/>
              </a:rPr>
              <a:t>유지보수가 어렵고 메모리 관리나 버퍼 </a:t>
            </a:r>
            <a:r>
              <a:rPr lang="ko-KR" altLang="en-US" sz="1900" b="0" i="0" u="none" strike="noStrike" dirty="0" err="1">
                <a:solidFill>
                  <a:srgbClr val="FFFFFF"/>
                </a:solidFill>
                <a:latin typeface="Elice DigitalBaeum OTF" panose="020B0604020202020204" charset="-127"/>
                <a:ea typeface="Elice DigitalBaeum OTF" panose="020B0604020202020204" charset="-127"/>
              </a:rPr>
              <a:t>오버플로우와</a:t>
            </a:r>
            <a:r>
              <a:rPr lang="ko-KR" altLang="en-US" sz="1900" b="0" i="0" u="none" strike="noStrike" dirty="0">
                <a:solidFill>
                  <a:srgbClr val="FFFFFF"/>
                </a:solidFill>
                <a:latin typeface="Elice DigitalBaeum OTF" panose="020B0604020202020204" charset="-127"/>
                <a:ea typeface="Elice DigitalBaeum OTF" panose="020B0604020202020204" charset="-127"/>
              </a:rPr>
              <a:t> 같은 오류 발생 가능성이 높고 포인터 관련 오류의 가능성 또한 존재한다</a:t>
            </a:r>
            <a:r>
              <a:rPr lang="en-US" altLang="ko-KR" sz="1900" b="0" i="0" u="none" strike="noStrike" dirty="0">
                <a:solidFill>
                  <a:srgbClr val="FFFFFF"/>
                </a:solidFill>
                <a:latin typeface="Elice DigitalBaeum OTF" panose="020B0604020202020204" charset="-127"/>
                <a:ea typeface="Elice DigitalBaeum OTF" panose="020B0604020202020204" charset="-127"/>
              </a:rPr>
              <a:t>.</a:t>
            </a:r>
            <a:r>
              <a:rPr lang="ko-KR" altLang="en-US" sz="1900" b="0" i="0" u="none" strike="noStrike" dirty="0">
                <a:solidFill>
                  <a:srgbClr val="FFFFFF"/>
                </a:solidFill>
                <a:latin typeface="Elice DigitalBaeum OTF" panose="020B0604020202020204" charset="-127"/>
                <a:ea typeface="Elice DigitalBaeum OTF" panose="020B0604020202020204" charset="-127"/>
              </a:rPr>
              <a:t> </a:t>
            </a:r>
            <a:endParaRPr lang="en-US" sz="1900" b="0" i="0" u="none" strike="noStrike" dirty="0">
              <a:solidFill>
                <a:srgbClr val="FFFFFF"/>
              </a:solidFill>
              <a:latin typeface="Elice DigitalBaeum OTF" panose="020B0604020202020204" charset="-127"/>
              <a:ea typeface="Elice DigitalBaeum OTF" panose="020B0604020202020204" charset="-127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5803900" y="5002306"/>
            <a:ext cx="2857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altLang="en-US" sz="2200" b="0" i="0" u="none" strike="noStrike" spc="200" dirty="0" err="1">
                <a:solidFill>
                  <a:srgbClr val="FFFFFF"/>
                </a:solidFill>
                <a:latin typeface="Elice DigitalBaeum OTF" panose="020B0604020202020204" charset="-127"/>
                <a:ea typeface="Elice DigitalBaeum OTF" panose="020B0604020202020204" charset="-127"/>
              </a:rPr>
              <a:t>저수준</a:t>
            </a:r>
            <a:r>
              <a:rPr lang="ko-KR" altLang="en-US" sz="2200" b="0" i="0" u="none" strike="noStrike" spc="200" dirty="0">
                <a:solidFill>
                  <a:srgbClr val="FFFFFF"/>
                </a:solidFill>
                <a:latin typeface="Elice DigitalBaeum OTF" panose="020B0604020202020204" charset="-127"/>
                <a:ea typeface="Elice DigitalBaeum OTF" panose="020B0604020202020204" charset="-127"/>
              </a:rPr>
              <a:t> 언어 및 접근</a:t>
            </a:r>
            <a:endParaRPr lang="en-US" sz="2200" b="0" i="0" u="none" strike="noStrike" dirty="0">
              <a:solidFill>
                <a:srgbClr val="FFFFFF"/>
              </a:solidFill>
              <a:latin typeface="Elice DigitalBaeum OTF" panose="020B0604020202020204" charset="-127"/>
              <a:ea typeface="Elice DigitalBaeum OTF" panose="020B0604020202020204" charset="-127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9728200" y="4254500"/>
            <a:ext cx="2806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 spc="-100" dirty="0">
                <a:solidFill>
                  <a:srgbClr val="1C2939"/>
                </a:solidFill>
                <a:latin typeface="SB AggroOTF Light"/>
              </a:rPr>
              <a:t>/* </a:t>
            </a:r>
            <a:r>
              <a:rPr lang="ko-KR" altLang="en-US" sz="2400" b="0" i="0" u="none" strike="noStrike" spc="-100" dirty="0">
                <a:solidFill>
                  <a:srgbClr val="007E39"/>
                </a:solidFill>
                <a:latin typeface="SB AggroOTF Medium" panose="020B0604020202020204" charset="-127"/>
                <a:ea typeface="SB AggroOTF Medium" panose="020B0604020202020204" charset="-127"/>
              </a:rPr>
              <a:t>성능</a:t>
            </a:r>
            <a:r>
              <a:rPr lang="en-US" sz="2400" b="0" i="0" u="none" strike="noStrike" spc="-100" dirty="0">
                <a:solidFill>
                  <a:srgbClr val="1C2939"/>
                </a:solidFill>
                <a:latin typeface="SB AggroOTF Light"/>
              </a:rPr>
              <a:t> */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702800" y="5295900"/>
            <a:ext cx="28956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en-US" sz="1900" b="0" i="0" u="none" strike="noStrike" spc="200" dirty="0">
                <a:solidFill>
                  <a:srgbClr val="FFFFFF"/>
                </a:solidFill>
                <a:latin typeface="Elice DigitalBaeum OTF"/>
              </a:rPr>
              <a:t>------------------</a:t>
            </a:r>
          </a:p>
          <a:p>
            <a:pPr lvl="0" algn="l">
              <a:lnSpc>
                <a:spcPct val="143590"/>
              </a:lnSpc>
            </a:pPr>
            <a:r>
              <a:rPr lang="ko-KR" altLang="en-US" sz="1900" b="0" i="0" u="none" strike="noStrike" spc="200" dirty="0">
                <a:solidFill>
                  <a:srgbClr val="FFFFFF"/>
                </a:solidFill>
                <a:ea typeface="Elice DigitalBaeum OTF"/>
              </a:rPr>
              <a:t>고성능이 필요한 영상 처리 작업에 적합하고 </a:t>
            </a:r>
            <a:r>
              <a:rPr lang="ko-KR" altLang="en-US" sz="1900" b="0" i="0" u="none" strike="noStrike" spc="200" dirty="0" err="1">
                <a:solidFill>
                  <a:srgbClr val="FFFFFF"/>
                </a:solidFill>
                <a:ea typeface="Elice DigitalBaeum OTF"/>
              </a:rPr>
              <a:t>컴파일된</a:t>
            </a:r>
            <a:r>
              <a:rPr lang="ko-KR" altLang="en-US" sz="1900" b="0" i="0" u="none" strike="noStrike" spc="200" dirty="0">
                <a:solidFill>
                  <a:srgbClr val="FFFFFF"/>
                </a:solidFill>
                <a:ea typeface="Elice DigitalBaeum OTF"/>
              </a:rPr>
              <a:t> 프로그램이 빠르게 실행</a:t>
            </a:r>
            <a:r>
              <a:rPr lang="ko-KR" altLang="en-US" sz="1900" spc="200" dirty="0">
                <a:solidFill>
                  <a:srgbClr val="FFFFFF"/>
                </a:solidFill>
                <a:ea typeface="Elice DigitalBaeum OTF"/>
              </a:rPr>
              <a:t>되고 불필요한 메모리 사용을 줄일 수 있다</a:t>
            </a:r>
            <a:r>
              <a:rPr lang="en-US" altLang="ko-KR" sz="1900" spc="200" dirty="0">
                <a:solidFill>
                  <a:srgbClr val="FFFFFF"/>
                </a:solidFill>
                <a:ea typeface="Elice DigitalBaeum OTF"/>
              </a:rPr>
              <a:t>.</a:t>
            </a:r>
            <a:r>
              <a:rPr lang="ko-KR" altLang="en-US" sz="1900" b="0" i="0" u="none" strike="noStrike" spc="200" dirty="0">
                <a:solidFill>
                  <a:srgbClr val="FFFFFF"/>
                </a:solidFill>
                <a:ea typeface="Elice DigitalBaeum OTF"/>
              </a:rPr>
              <a:t> </a:t>
            </a:r>
            <a:endParaRPr lang="en-US" sz="1900" b="0" i="0" u="none" strike="noStrike" spc="200" dirty="0">
              <a:solidFill>
                <a:srgbClr val="FFFFFF"/>
              </a:solidFill>
              <a:latin typeface="Elice DigitalBaeum OTF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9728200" y="5026959"/>
            <a:ext cx="2857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altLang="en-US" sz="2200" b="0" i="0" u="none" strike="noStrike" spc="200" dirty="0">
                <a:solidFill>
                  <a:srgbClr val="FFFFFF"/>
                </a:solidFill>
                <a:latin typeface="Elice DigitalBaeum OTF" panose="020B0604020202020204" charset="-127"/>
                <a:ea typeface="Elice DigitalBaeum OTF" panose="020B0604020202020204" charset="-127"/>
              </a:rPr>
              <a:t>성능 최적화</a:t>
            </a:r>
            <a:endParaRPr lang="en-US" sz="2200" b="0" i="0" u="none" strike="noStrike" dirty="0">
              <a:solidFill>
                <a:srgbClr val="FFFFFF"/>
              </a:solidFill>
              <a:latin typeface="Elice DigitalBaeum OTF" panose="020B0604020202020204" charset="-127"/>
              <a:ea typeface="Elice DigitalBaeum OTF" panose="020B0604020202020204" charset="-127"/>
            </a:endParaRPr>
          </a:p>
        </p:txBody>
      </p:sp>
      <p:sp>
        <p:nvSpPr>
          <p:cNvPr id="59" name="TextBox 35">
            <a:extLst>
              <a:ext uri="{FF2B5EF4-FFF2-40B4-BE49-F238E27FC236}">
                <a16:creationId xmlns:a16="http://schemas.microsoft.com/office/drawing/2014/main" id="{C8E6D477-1FA4-CA3E-DB3C-2C492AD52DBC}"/>
              </a:ext>
            </a:extLst>
          </p:cNvPr>
          <p:cNvSpPr txBox="1"/>
          <p:nvPr/>
        </p:nvSpPr>
        <p:spPr>
          <a:xfrm>
            <a:off x="914400" y="49022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9B9EA0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60" name="TextBox 36">
            <a:extLst>
              <a:ext uri="{FF2B5EF4-FFF2-40B4-BE49-F238E27FC236}">
                <a16:creationId xmlns:a16="http://schemas.microsoft.com/office/drawing/2014/main" id="{4A2ED6D9-3271-CFF3-6DA8-0CD22F977E80}"/>
              </a:ext>
            </a:extLst>
          </p:cNvPr>
          <p:cNvSpPr txBox="1"/>
          <p:nvPr/>
        </p:nvSpPr>
        <p:spPr>
          <a:xfrm>
            <a:off x="914400" y="52705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02_development environment</a:t>
            </a:r>
          </a:p>
        </p:txBody>
      </p:sp>
      <p:sp>
        <p:nvSpPr>
          <p:cNvPr id="61" name="TextBox 37">
            <a:extLst>
              <a:ext uri="{FF2B5EF4-FFF2-40B4-BE49-F238E27FC236}">
                <a16:creationId xmlns:a16="http://schemas.microsoft.com/office/drawing/2014/main" id="{766DDCA9-7B22-CDB9-7C3A-975349539FD4}"/>
              </a:ext>
            </a:extLst>
          </p:cNvPr>
          <p:cNvSpPr txBox="1"/>
          <p:nvPr/>
        </p:nvSpPr>
        <p:spPr>
          <a:xfrm>
            <a:off x="9144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E6FD72"/>
                </a:solidFill>
                <a:latin typeface="Pretendard Light"/>
              </a:rPr>
              <a:t>03_Singularity</a:t>
            </a:r>
          </a:p>
        </p:txBody>
      </p:sp>
      <p:sp>
        <p:nvSpPr>
          <p:cNvPr id="62" name="TextBox 38">
            <a:extLst>
              <a:ext uri="{FF2B5EF4-FFF2-40B4-BE49-F238E27FC236}">
                <a16:creationId xmlns:a16="http://schemas.microsoft.com/office/drawing/2014/main" id="{36830C2A-6DA3-EF38-8A68-E3ED227A6D42}"/>
              </a:ext>
            </a:extLst>
          </p:cNvPr>
          <p:cNvSpPr txBox="1"/>
          <p:nvPr/>
        </p:nvSpPr>
        <p:spPr>
          <a:xfrm>
            <a:off x="9144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04_Development Results</a:t>
            </a:r>
          </a:p>
        </p:txBody>
      </p:sp>
      <p:sp>
        <p:nvSpPr>
          <p:cNvPr id="63" name="TextBox 39">
            <a:extLst>
              <a:ext uri="{FF2B5EF4-FFF2-40B4-BE49-F238E27FC236}">
                <a16:creationId xmlns:a16="http://schemas.microsoft.com/office/drawing/2014/main" id="{5D972776-23E6-B26A-3359-E319CEC2E6CA}"/>
              </a:ext>
            </a:extLst>
          </p:cNvPr>
          <p:cNvSpPr txBox="1"/>
          <p:nvPr/>
        </p:nvSpPr>
        <p:spPr>
          <a:xfrm>
            <a:off x="9144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05_Feelings and limitations</a:t>
            </a:r>
          </a:p>
        </p:txBody>
      </p:sp>
      <p:sp>
        <p:nvSpPr>
          <p:cNvPr id="64" name="TextBox 40">
            <a:extLst>
              <a:ext uri="{FF2B5EF4-FFF2-40B4-BE49-F238E27FC236}">
                <a16:creationId xmlns:a16="http://schemas.microsoft.com/office/drawing/2014/main" id="{9CB19620-08C9-BB5D-3723-06CB899546CE}"/>
              </a:ext>
            </a:extLst>
          </p:cNvPr>
          <p:cNvSpPr txBox="1"/>
          <p:nvPr/>
        </p:nvSpPr>
        <p:spPr>
          <a:xfrm>
            <a:off x="914400" y="6899088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06_Future Development Direction</a:t>
            </a:r>
          </a:p>
        </p:txBody>
      </p:sp>
      <p:pic>
        <p:nvPicPr>
          <p:cNvPr id="65" name="Picture 14">
            <a:extLst>
              <a:ext uri="{FF2B5EF4-FFF2-40B4-BE49-F238E27FC236}">
                <a16:creationId xmlns:a16="http://schemas.microsoft.com/office/drawing/2014/main" id="{F7848C9E-26DE-FCD3-034B-2913440468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66" name="Picture 15">
            <a:extLst>
              <a:ext uri="{FF2B5EF4-FFF2-40B4-BE49-F238E27FC236}">
                <a16:creationId xmlns:a16="http://schemas.microsoft.com/office/drawing/2014/main" id="{4FF39536-6EB4-0C0A-22B7-1C97794BE7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67" name="Picture 16">
            <a:extLst>
              <a:ext uri="{FF2B5EF4-FFF2-40B4-BE49-F238E27FC236}">
                <a16:creationId xmlns:a16="http://schemas.microsoft.com/office/drawing/2014/main" id="{A0AE52EC-37A1-1E2B-FF53-D5A589541EC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68" name="Picture 17">
            <a:extLst>
              <a:ext uri="{FF2B5EF4-FFF2-40B4-BE49-F238E27FC236}">
                <a16:creationId xmlns:a16="http://schemas.microsoft.com/office/drawing/2014/main" id="{F8F028B2-6374-DD0D-4966-8B0CD7893F1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69" name="TextBox 53">
            <a:extLst>
              <a:ext uri="{FF2B5EF4-FFF2-40B4-BE49-F238E27FC236}">
                <a16:creationId xmlns:a16="http://schemas.microsoft.com/office/drawing/2014/main" id="{C4D1BFFF-02BC-DA4B-A754-EACA5C35D561}"/>
              </a:ext>
            </a:extLst>
          </p:cNvPr>
          <p:cNvSpPr txBox="1"/>
          <p:nvPr/>
        </p:nvSpPr>
        <p:spPr>
          <a:xfrm>
            <a:off x="14605000" y="1117600"/>
            <a:ext cx="2717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b="0" i="0" u="none" strike="noStrike" spc="100" dirty="0">
                <a:solidFill>
                  <a:srgbClr val="CACACA"/>
                </a:solidFill>
                <a:latin typeface="establish Retrosans"/>
              </a:rPr>
              <a:t>미니 프로젝트</a:t>
            </a:r>
            <a:r>
              <a:rPr lang="en-US" altLang="ko-KR" sz="1500" b="0" i="0" u="none" strike="noStrike" spc="100" dirty="0">
                <a:solidFill>
                  <a:srgbClr val="CACACA"/>
                </a:solidFill>
                <a:latin typeface="establish Retrosans"/>
              </a:rPr>
              <a:t>(Version 1.0)</a:t>
            </a:r>
            <a:endParaRPr lang="en-US" sz="1500" b="0" i="0" u="none" strike="noStrike" spc="100" dirty="0">
              <a:solidFill>
                <a:srgbClr val="CACACA"/>
              </a:solidFill>
              <a:latin typeface="establish Retrosans"/>
            </a:endParaRPr>
          </a:p>
        </p:txBody>
      </p:sp>
      <p:sp>
        <p:nvSpPr>
          <p:cNvPr id="70" name="TextBox 54">
            <a:extLst>
              <a:ext uri="{FF2B5EF4-FFF2-40B4-BE49-F238E27FC236}">
                <a16:creationId xmlns:a16="http://schemas.microsoft.com/office/drawing/2014/main" id="{7ED229CA-8581-0A5D-4C7F-F85A008F5227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establish Retrosans"/>
              </a:rPr>
              <a:t>2024.0</a:t>
            </a:r>
            <a:r>
              <a:rPr lang="en-US" sz="1500" spc="100" dirty="0">
                <a:solidFill>
                  <a:srgbClr val="2E3D4F"/>
                </a:solidFill>
                <a:latin typeface="establish Retrosans"/>
              </a:rPr>
              <a:t>7</a:t>
            </a:r>
            <a:endParaRPr lang="en-US" sz="1500" b="0" i="0" u="none" strike="noStrike" spc="100" dirty="0">
              <a:solidFill>
                <a:srgbClr val="2E3D4F"/>
              </a:solidFill>
              <a:latin typeface="establish Retrosans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3C24AFD-DAB8-D0DC-51E6-D722D9E3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" name="TextBox 57">
            <a:extLst>
              <a:ext uri="{FF2B5EF4-FFF2-40B4-BE49-F238E27FC236}">
                <a16:creationId xmlns:a16="http://schemas.microsoft.com/office/drawing/2014/main" id="{94B45E84-81F4-4793-3543-4EC00207EC7D}"/>
              </a:ext>
            </a:extLst>
          </p:cNvPr>
          <p:cNvSpPr txBox="1"/>
          <p:nvPr/>
        </p:nvSpPr>
        <p:spPr>
          <a:xfrm>
            <a:off x="15678150" y="9728200"/>
            <a:ext cx="215265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940"/>
              </a:lnSpc>
            </a:pPr>
            <a:r>
              <a:rPr lang="en-US" altLang="ko-KR" sz="3200" spc="-400" dirty="0">
                <a:solidFill>
                  <a:srgbClr val="FFFFFF"/>
                </a:solidFill>
                <a:ea typeface="SB AggroOTF Light"/>
              </a:rPr>
              <a:t>5 / 22</a:t>
            </a:r>
            <a:endParaRPr lang="ko-KR" sz="32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2912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1277600" y="1922182"/>
            <a:ext cx="6324600" cy="221801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68800" y="3606800"/>
            <a:ext cx="508000" cy="5080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03300" y="20066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개발 결과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1487150" y="2123140"/>
            <a:ext cx="5835650" cy="16995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화소의 밝기 값에 특정한 </a:t>
            </a:r>
            <a:r>
              <a:rPr lang="ko-KR" altLang="en-US" sz="2200" b="0" i="0" u="none" strike="noStrike" spc="-100" dirty="0" err="1">
                <a:solidFill>
                  <a:srgbClr val="FFFFFF"/>
                </a:solidFill>
                <a:ea typeface="Elice DigitalBaeum OTF"/>
              </a:rPr>
              <a:t>상수값을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 더해 화소의 </a:t>
            </a:r>
            <a:r>
              <a:rPr lang="ko-KR" altLang="en-US" sz="2200" b="0" i="0" u="none" strike="noStrike" spc="-100" dirty="0" err="1">
                <a:solidFill>
                  <a:srgbClr val="FFFFFF"/>
                </a:solidFill>
                <a:ea typeface="Elice DigitalBaeum OTF"/>
              </a:rPr>
              <a:t>밝기값을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 증가시켜 영상을 </a:t>
            </a:r>
            <a:r>
              <a:rPr lang="ko-KR" altLang="en-US" sz="2200" b="0" i="0" u="none" strike="noStrike" spc="-100" dirty="0" err="1">
                <a:solidFill>
                  <a:srgbClr val="FFFFFF"/>
                </a:solidFill>
                <a:ea typeface="Elice DigitalBaeum OTF"/>
              </a:rPr>
              <a:t>밝게하는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 처리기술</a:t>
            </a:r>
            <a:endParaRPr lang="en-US" alt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최대 값인 </a:t>
            </a:r>
            <a:r>
              <a:rPr lang="en-US" altLang="ko-KR" sz="2200" b="0" i="0" u="none" strike="noStrike" spc="-100" dirty="0">
                <a:solidFill>
                  <a:srgbClr val="FFFFFF"/>
                </a:solidFill>
                <a:ea typeface="Elice DigitalBaeum OTF"/>
              </a:rPr>
              <a:t>255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를 넘는 값은 모두 </a:t>
            </a:r>
            <a:r>
              <a:rPr lang="en-US" altLang="ko-KR" sz="2200" b="0" i="0" u="none" strike="noStrike" spc="-100" dirty="0">
                <a:solidFill>
                  <a:srgbClr val="FFFFFF"/>
                </a:solidFill>
                <a:ea typeface="Elice DigitalBaeum OTF"/>
              </a:rPr>
              <a:t>255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로 처리</a:t>
            </a:r>
            <a:endParaRPr lang="en-US" alt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b="0" i="0" u="none" strike="noStrike" spc="-100" dirty="0">
                <a:solidFill>
                  <a:srgbClr val="FFFFFF"/>
                </a:solidFill>
                <a:ea typeface="Elice DigitalBaeum OTF"/>
              </a:rPr>
              <a:t>100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을 더했을 때의 결과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pic>
        <p:nvPicPr>
          <p:cNvPr id="50" name="Picture 23">
            <a:extLst>
              <a:ext uri="{FF2B5EF4-FFF2-40B4-BE49-F238E27FC236}">
                <a16:creationId xmlns:a16="http://schemas.microsoft.com/office/drawing/2014/main" id="{50E5D836-627C-B334-B081-D1FDEA6EC8DF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10861011" y="5449207"/>
            <a:ext cx="3240000" cy="3240000"/>
          </a:xfrm>
          <a:prstGeom prst="rect">
            <a:avLst/>
          </a:prstGeom>
        </p:spPr>
      </p:pic>
      <p:sp>
        <p:nvSpPr>
          <p:cNvPr id="52" name="TextBox 33">
            <a:extLst>
              <a:ext uri="{FF2B5EF4-FFF2-40B4-BE49-F238E27FC236}">
                <a16:creationId xmlns:a16="http://schemas.microsoft.com/office/drawing/2014/main" id="{4B74B160-B5AE-BDBE-3AA5-014F151045CF}"/>
              </a:ext>
            </a:extLst>
          </p:cNvPr>
          <p:cNvSpPr txBox="1"/>
          <p:nvPr/>
        </p:nvSpPr>
        <p:spPr>
          <a:xfrm>
            <a:off x="11566611" y="4934964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원본</a:t>
            </a:r>
            <a:endParaRPr lang="en-US" sz="1900" b="0" i="0" u="none" strike="noStrike" spc="100" dirty="0">
              <a:solidFill>
                <a:srgbClr val="FFFFFF"/>
              </a:solidFill>
              <a:latin typeface="establish Retrosans" panose="00000500000000000000" pitchFamily="2" charset="-127"/>
              <a:ea typeface="establish Retrosans" panose="00000500000000000000" pitchFamily="2" charset="-127"/>
            </a:endParaRPr>
          </a:p>
        </p:txBody>
      </p:sp>
      <p:pic>
        <p:nvPicPr>
          <p:cNvPr id="53" name="Picture 23">
            <a:extLst>
              <a:ext uri="{FF2B5EF4-FFF2-40B4-BE49-F238E27FC236}">
                <a16:creationId xmlns:a16="http://schemas.microsoft.com/office/drawing/2014/main" id="{775205F7-0A68-4181-0097-544080CF9AC8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6493" y="5418788"/>
            <a:ext cx="3240000" cy="3240000"/>
          </a:xfrm>
          <a:prstGeom prst="rect">
            <a:avLst/>
          </a:prstGeom>
        </p:spPr>
      </p:pic>
      <p:sp>
        <p:nvSpPr>
          <p:cNvPr id="54" name="TextBox 33">
            <a:extLst>
              <a:ext uri="{FF2B5EF4-FFF2-40B4-BE49-F238E27FC236}">
                <a16:creationId xmlns:a16="http://schemas.microsoft.com/office/drawing/2014/main" id="{0C36541D-20D8-4F23-467D-9B9380B1FA6F}"/>
              </a:ext>
            </a:extLst>
          </p:cNvPr>
          <p:cNvSpPr txBox="1"/>
          <p:nvPr/>
        </p:nvSpPr>
        <p:spPr>
          <a:xfrm>
            <a:off x="15109904" y="4953000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결과</a:t>
            </a:r>
            <a:endParaRPr lang="en-US" altLang="ko-KR" sz="1900" b="0" i="0" u="none" strike="noStrike" spc="100" dirty="0">
              <a:solidFill>
                <a:srgbClr val="FFFFFF"/>
              </a:solidFill>
              <a:latin typeface="establish Retrosans"/>
            </a:endParaRPr>
          </a:p>
        </p:txBody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0E4C9A03-4108-AFBF-8CF6-CA56C41852F9}"/>
              </a:ext>
            </a:extLst>
          </p:cNvPr>
          <p:cNvSpPr txBox="1"/>
          <p:nvPr/>
        </p:nvSpPr>
        <p:spPr>
          <a:xfrm>
            <a:off x="914400" y="49022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9B9EA0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58" name="TextBox 36">
            <a:extLst>
              <a:ext uri="{FF2B5EF4-FFF2-40B4-BE49-F238E27FC236}">
                <a16:creationId xmlns:a16="http://schemas.microsoft.com/office/drawing/2014/main" id="{E3792A60-9397-DA91-251E-A4912B367318}"/>
              </a:ext>
            </a:extLst>
          </p:cNvPr>
          <p:cNvSpPr txBox="1"/>
          <p:nvPr/>
        </p:nvSpPr>
        <p:spPr>
          <a:xfrm>
            <a:off x="914400" y="52705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02_development environment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27DD66CC-15C2-F36E-3176-47D1A92CC008}"/>
              </a:ext>
            </a:extLst>
          </p:cNvPr>
          <p:cNvSpPr txBox="1"/>
          <p:nvPr/>
        </p:nvSpPr>
        <p:spPr>
          <a:xfrm>
            <a:off x="9144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03_Singularity</a:t>
            </a:r>
          </a:p>
        </p:txBody>
      </p:sp>
      <p:sp>
        <p:nvSpPr>
          <p:cNvPr id="60" name="TextBox 38">
            <a:extLst>
              <a:ext uri="{FF2B5EF4-FFF2-40B4-BE49-F238E27FC236}">
                <a16:creationId xmlns:a16="http://schemas.microsoft.com/office/drawing/2014/main" id="{91D5FF02-7AA5-9988-3660-4CC65B89D8F8}"/>
              </a:ext>
            </a:extLst>
          </p:cNvPr>
          <p:cNvSpPr txBox="1"/>
          <p:nvPr/>
        </p:nvSpPr>
        <p:spPr>
          <a:xfrm>
            <a:off x="9144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E6FD72"/>
                </a:solidFill>
                <a:latin typeface="Pretendard Light"/>
              </a:rPr>
              <a:t>04_Development Results</a:t>
            </a:r>
          </a:p>
        </p:txBody>
      </p:sp>
      <p:sp>
        <p:nvSpPr>
          <p:cNvPr id="61" name="TextBox 39">
            <a:extLst>
              <a:ext uri="{FF2B5EF4-FFF2-40B4-BE49-F238E27FC236}">
                <a16:creationId xmlns:a16="http://schemas.microsoft.com/office/drawing/2014/main" id="{749B3D23-BF91-8759-2FE0-14AA29A2CD33}"/>
              </a:ext>
            </a:extLst>
          </p:cNvPr>
          <p:cNvSpPr txBox="1"/>
          <p:nvPr/>
        </p:nvSpPr>
        <p:spPr>
          <a:xfrm>
            <a:off x="9144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05_Feelings and limitations</a:t>
            </a:r>
          </a:p>
        </p:txBody>
      </p:sp>
      <p:sp>
        <p:nvSpPr>
          <p:cNvPr id="62" name="TextBox 40">
            <a:extLst>
              <a:ext uri="{FF2B5EF4-FFF2-40B4-BE49-F238E27FC236}">
                <a16:creationId xmlns:a16="http://schemas.microsoft.com/office/drawing/2014/main" id="{AC95C747-55B3-6EFE-0BDD-18807A911DBA}"/>
              </a:ext>
            </a:extLst>
          </p:cNvPr>
          <p:cNvSpPr txBox="1"/>
          <p:nvPr/>
        </p:nvSpPr>
        <p:spPr>
          <a:xfrm>
            <a:off x="914400" y="6899088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06_Future Development Direction</a:t>
            </a:r>
          </a:p>
        </p:txBody>
      </p:sp>
      <p:pic>
        <p:nvPicPr>
          <p:cNvPr id="63" name="Picture 14">
            <a:extLst>
              <a:ext uri="{FF2B5EF4-FFF2-40B4-BE49-F238E27FC236}">
                <a16:creationId xmlns:a16="http://schemas.microsoft.com/office/drawing/2014/main" id="{921F78CE-1D80-3840-F72A-3405223914F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64" name="Picture 15">
            <a:extLst>
              <a:ext uri="{FF2B5EF4-FFF2-40B4-BE49-F238E27FC236}">
                <a16:creationId xmlns:a16="http://schemas.microsoft.com/office/drawing/2014/main" id="{8409AC11-C59B-70C3-8655-27CFE89ABC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65" name="Picture 16">
            <a:extLst>
              <a:ext uri="{FF2B5EF4-FFF2-40B4-BE49-F238E27FC236}">
                <a16:creationId xmlns:a16="http://schemas.microsoft.com/office/drawing/2014/main" id="{0FBBFAFB-A53F-3792-8DE5-191148ADB65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66" name="Picture 17">
            <a:extLst>
              <a:ext uri="{FF2B5EF4-FFF2-40B4-BE49-F238E27FC236}">
                <a16:creationId xmlns:a16="http://schemas.microsoft.com/office/drawing/2014/main" id="{0905A6E7-95C3-62DC-5A02-DD52B27A43B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67" name="TextBox 53">
            <a:extLst>
              <a:ext uri="{FF2B5EF4-FFF2-40B4-BE49-F238E27FC236}">
                <a16:creationId xmlns:a16="http://schemas.microsoft.com/office/drawing/2014/main" id="{ACC5917E-88DE-2FD3-972F-61FFB53FF74E}"/>
              </a:ext>
            </a:extLst>
          </p:cNvPr>
          <p:cNvSpPr txBox="1"/>
          <p:nvPr/>
        </p:nvSpPr>
        <p:spPr>
          <a:xfrm>
            <a:off x="14605000" y="1117600"/>
            <a:ext cx="2717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b="0" i="0" u="none" strike="noStrike" spc="100" dirty="0">
                <a:solidFill>
                  <a:srgbClr val="CACACA"/>
                </a:solidFill>
                <a:latin typeface="establish Retrosans"/>
              </a:rPr>
              <a:t>미니 프로젝트</a:t>
            </a:r>
            <a:r>
              <a:rPr lang="en-US" altLang="ko-KR" sz="1500" b="0" i="0" u="none" strike="noStrike" spc="100" dirty="0">
                <a:solidFill>
                  <a:srgbClr val="CACACA"/>
                </a:solidFill>
                <a:latin typeface="establish Retrosans"/>
              </a:rPr>
              <a:t>(Version 1.0)</a:t>
            </a:r>
            <a:endParaRPr lang="en-US" sz="1500" b="0" i="0" u="none" strike="noStrike" spc="100" dirty="0">
              <a:solidFill>
                <a:srgbClr val="CACACA"/>
              </a:solidFill>
              <a:latin typeface="establish Retrosans"/>
            </a:endParaRPr>
          </a:p>
        </p:txBody>
      </p:sp>
      <p:sp>
        <p:nvSpPr>
          <p:cNvPr id="68" name="TextBox 54">
            <a:extLst>
              <a:ext uri="{FF2B5EF4-FFF2-40B4-BE49-F238E27FC236}">
                <a16:creationId xmlns:a16="http://schemas.microsoft.com/office/drawing/2014/main" id="{FBA8B12D-51DC-602B-EED0-A2B72914B673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establish Retrosans"/>
              </a:rPr>
              <a:t>2024.0</a:t>
            </a:r>
            <a:r>
              <a:rPr lang="en-US" sz="1500" spc="100" dirty="0">
                <a:solidFill>
                  <a:srgbClr val="2E3D4F"/>
                </a:solidFill>
                <a:latin typeface="establish Retrosans"/>
              </a:rPr>
              <a:t>7</a:t>
            </a:r>
            <a:endParaRPr lang="en-US" sz="1500" b="0" i="0" u="none" strike="noStrike" spc="100" dirty="0">
              <a:solidFill>
                <a:srgbClr val="2E3D4F"/>
              </a:solidFill>
              <a:latin typeface="establish Retrosans"/>
            </a:endParaRPr>
          </a:p>
        </p:txBody>
      </p:sp>
      <p:sp>
        <p:nvSpPr>
          <p:cNvPr id="16" name="TextBox 48">
            <a:extLst>
              <a:ext uri="{FF2B5EF4-FFF2-40B4-BE49-F238E27FC236}">
                <a16:creationId xmlns:a16="http://schemas.microsoft.com/office/drawing/2014/main" id="{9E748C40-2543-6652-740E-1A6F7046F32A}"/>
              </a:ext>
            </a:extLst>
          </p:cNvPr>
          <p:cNvSpPr txBox="1"/>
          <p:nvPr/>
        </p:nvSpPr>
        <p:spPr>
          <a:xfrm>
            <a:off x="4394200" y="1791820"/>
            <a:ext cx="6631215" cy="5184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밝게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D5D0331-E491-00EA-69B5-8121272FF4B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45050" y="2981433"/>
            <a:ext cx="5737468" cy="587353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41D049D-E658-CA1E-35F1-10FFFE3F5DB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61011" y="5448129"/>
            <a:ext cx="3240000" cy="321488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E56EBA6-A4A6-F60F-0E40-7CA3681F8A2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404904" y="5404273"/>
            <a:ext cx="3197296" cy="3234619"/>
          </a:xfrm>
          <a:prstGeom prst="rect">
            <a:avLst/>
          </a:prstGeom>
        </p:spPr>
      </p:pic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450DBEF7-03BC-0D67-6C17-9FDE5A99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1" name="TextBox 57">
            <a:extLst>
              <a:ext uri="{FF2B5EF4-FFF2-40B4-BE49-F238E27FC236}">
                <a16:creationId xmlns:a16="http://schemas.microsoft.com/office/drawing/2014/main" id="{F8EA3013-2C70-A2E8-8452-6CE4801ACA91}"/>
              </a:ext>
            </a:extLst>
          </p:cNvPr>
          <p:cNvSpPr txBox="1"/>
          <p:nvPr/>
        </p:nvSpPr>
        <p:spPr>
          <a:xfrm>
            <a:off x="15678150" y="9728200"/>
            <a:ext cx="215265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940"/>
              </a:lnSpc>
            </a:pPr>
            <a:r>
              <a:rPr lang="en-US" altLang="ko-KR" sz="3200" spc="-400" dirty="0">
                <a:solidFill>
                  <a:srgbClr val="FFFFFF"/>
                </a:solidFill>
                <a:ea typeface="SB AggroOTF Light"/>
              </a:rPr>
              <a:t>6 / 22</a:t>
            </a:r>
            <a:endParaRPr lang="ko-KR" sz="32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223227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1277600" y="1922182"/>
            <a:ext cx="6324600" cy="221801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68800" y="3606800"/>
            <a:ext cx="508000" cy="5080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03300" y="20066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개발 결과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1311165" y="2123140"/>
            <a:ext cx="6202135" cy="16995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화소의 </a:t>
            </a:r>
            <a:r>
              <a:rPr lang="ko-KR" altLang="en-US" sz="2200" b="0" i="0" u="none" strike="noStrike" spc="-100" dirty="0" err="1">
                <a:solidFill>
                  <a:srgbClr val="FFFFFF"/>
                </a:solidFill>
                <a:ea typeface="Elice DigitalBaeum OTF"/>
              </a:rPr>
              <a:t>밝기값에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 특정한 상수 값을 빼 화소의 밝기 값을 감소시켜 영상의 밝기를 </a:t>
            </a:r>
            <a:r>
              <a:rPr lang="ko-KR" altLang="en-US" sz="2200" b="0" i="0" u="none" strike="noStrike" spc="-100" dirty="0" err="1">
                <a:solidFill>
                  <a:srgbClr val="FFFFFF"/>
                </a:solidFill>
                <a:ea typeface="Elice DigitalBaeum OTF"/>
              </a:rPr>
              <a:t>어둡게하는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 처리기술</a:t>
            </a:r>
            <a:endParaRPr lang="en-US" alt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화소의 최소 값인 </a:t>
            </a:r>
            <a:r>
              <a:rPr lang="en-US" altLang="ko-KR" sz="2200" b="0" i="0" u="none" strike="noStrike" spc="-100" dirty="0">
                <a:solidFill>
                  <a:srgbClr val="FFFFFF"/>
                </a:solidFill>
                <a:ea typeface="Elice DigitalBaeum OTF"/>
              </a:rPr>
              <a:t>0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보다 작은 음수 값은 모두 </a:t>
            </a:r>
            <a:r>
              <a:rPr lang="en-US" altLang="ko-KR" sz="2200" b="0" i="0" u="none" strike="noStrike" spc="-100" dirty="0">
                <a:solidFill>
                  <a:srgbClr val="FFFFFF"/>
                </a:solidFill>
                <a:ea typeface="Elice DigitalBaeum OTF"/>
              </a:rPr>
              <a:t>0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으로 처리</a:t>
            </a:r>
            <a:endParaRPr lang="en-US" alt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spc="-100" dirty="0">
                <a:solidFill>
                  <a:srgbClr val="FFFFFF"/>
                </a:solidFill>
                <a:ea typeface="Elice DigitalBaeum OTF"/>
              </a:rPr>
              <a:t>100</a:t>
            </a:r>
            <a:r>
              <a:rPr lang="ko-KR" altLang="en-US" sz="2200" spc="-100" dirty="0">
                <a:solidFill>
                  <a:srgbClr val="FFFFFF"/>
                </a:solidFill>
                <a:ea typeface="Elice DigitalBaeum OTF"/>
              </a:rPr>
              <a:t>을 뺐을 때 결과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0E4C9A03-4108-AFBF-8CF6-CA56C41852F9}"/>
              </a:ext>
            </a:extLst>
          </p:cNvPr>
          <p:cNvSpPr txBox="1"/>
          <p:nvPr/>
        </p:nvSpPr>
        <p:spPr>
          <a:xfrm>
            <a:off x="914400" y="49022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9B9EA0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58" name="TextBox 36">
            <a:extLst>
              <a:ext uri="{FF2B5EF4-FFF2-40B4-BE49-F238E27FC236}">
                <a16:creationId xmlns:a16="http://schemas.microsoft.com/office/drawing/2014/main" id="{E3792A60-9397-DA91-251E-A4912B367318}"/>
              </a:ext>
            </a:extLst>
          </p:cNvPr>
          <p:cNvSpPr txBox="1"/>
          <p:nvPr/>
        </p:nvSpPr>
        <p:spPr>
          <a:xfrm>
            <a:off x="914400" y="52705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02_development environment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27DD66CC-15C2-F36E-3176-47D1A92CC008}"/>
              </a:ext>
            </a:extLst>
          </p:cNvPr>
          <p:cNvSpPr txBox="1"/>
          <p:nvPr/>
        </p:nvSpPr>
        <p:spPr>
          <a:xfrm>
            <a:off x="9144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03_Singularity</a:t>
            </a:r>
          </a:p>
        </p:txBody>
      </p:sp>
      <p:sp>
        <p:nvSpPr>
          <p:cNvPr id="60" name="TextBox 38">
            <a:extLst>
              <a:ext uri="{FF2B5EF4-FFF2-40B4-BE49-F238E27FC236}">
                <a16:creationId xmlns:a16="http://schemas.microsoft.com/office/drawing/2014/main" id="{91D5FF02-7AA5-9988-3660-4CC65B89D8F8}"/>
              </a:ext>
            </a:extLst>
          </p:cNvPr>
          <p:cNvSpPr txBox="1"/>
          <p:nvPr/>
        </p:nvSpPr>
        <p:spPr>
          <a:xfrm>
            <a:off x="9144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E6FD72"/>
                </a:solidFill>
                <a:latin typeface="Pretendard Light"/>
              </a:rPr>
              <a:t>04_Development Results</a:t>
            </a:r>
          </a:p>
        </p:txBody>
      </p:sp>
      <p:sp>
        <p:nvSpPr>
          <p:cNvPr id="61" name="TextBox 39">
            <a:extLst>
              <a:ext uri="{FF2B5EF4-FFF2-40B4-BE49-F238E27FC236}">
                <a16:creationId xmlns:a16="http://schemas.microsoft.com/office/drawing/2014/main" id="{749B3D23-BF91-8759-2FE0-14AA29A2CD33}"/>
              </a:ext>
            </a:extLst>
          </p:cNvPr>
          <p:cNvSpPr txBox="1"/>
          <p:nvPr/>
        </p:nvSpPr>
        <p:spPr>
          <a:xfrm>
            <a:off x="9144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05_Feelings and limitations</a:t>
            </a:r>
          </a:p>
        </p:txBody>
      </p:sp>
      <p:sp>
        <p:nvSpPr>
          <p:cNvPr id="62" name="TextBox 40">
            <a:extLst>
              <a:ext uri="{FF2B5EF4-FFF2-40B4-BE49-F238E27FC236}">
                <a16:creationId xmlns:a16="http://schemas.microsoft.com/office/drawing/2014/main" id="{AC95C747-55B3-6EFE-0BDD-18807A911DBA}"/>
              </a:ext>
            </a:extLst>
          </p:cNvPr>
          <p:cNvSpPr txBox="1"/>
          <p:nvPr/>
        </p:nvSpPr>
        <p:spPr>
          <a:xfrm>
            <a:off x="914400" y="6899088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06_Future Development Direction</a:t>
            </a:r>
          </a:p>
        </p:txBody>
      </p:sp>
      <p:pic>
        <p:nvPicPr>
          <p:cNvPr id="63" name="Picture 14">
            <a:extLst>
              <a:ext uri="{FF2B5EF4-FFF2-40B4-BE49-F238E27FC236}">
                <a16:creationId xmlns:a16="http://schemas.microsoft.com/office/drawing/2014/main" id="{921F78CE-1D80-3840-F72A-3405223914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64" name="Picture 15">
            <a:extLst>
              <a:ext uri="{FF2B5EF4-FFF2-40B4-BE49-F238E27FC236}">
                <a16:creationId xmlns:a16="http://schemas.microsoft.com/office/drawing/2014/main" id="{8409AC11-C59B-70C3-8655-27CFE89ABC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65" name="Picture 16">
            <a:extLst>
              <a:ext uri="{FF2B5EF4-FFF2-40B4-BE49-F238E27FC236}">
                <a16:creationId xmlns:a16="http://schemas.microsoft.com/office/drawing/2014/main" id="{0FBBFAFB-A53F-3792-8DE5-191148ADB6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66" name="Picture 17">
            <a:extLst>
              <a:ext uri="{FF2B5EF4-FFF2-40B4-BE49-F238E27FC236}">
                <a16:creationId xmlns:a16="http://schemas.microsoft.com/office/drawing/2014/main" id="{0905A6E7-95C3-62DC-5A02-DD52B27A43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67" name="TextBox 53">
            <a:extLst>
              <a:ext uri="{FF2B5EF4-FFF2-40B4-BE49-F238E27FC236}">
                <a16:creationId xmlns:a16="http://schemas.microsoft.com/office/drawing/2014/main" id="{ACC5917E-88DE-2FD3-972F-61FFB53FF74E}"/>
              </a:ext>
            </a:extLst>
          </p:cNvPr>
          <p:cNvSpPr txBox="1"/>
          <p:nvPr/>
        </p:nvSpPr>
        <p:spPr>
          <a:xfrm>
            <a:off x="14605000" y="1117600"/>
            <a:ext cx="2717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b="0" i="0" u="none" strike="noStrike" spc="100" dirty="0">
                <a:solidFill>
                  <a:srgbClr val="CACACA"/>
                </a:solidFill>
                <a:latin typeface="establish Retrosans"/>
              </a:rPr>
              <a:t>미니 프로젝트</a:t>
            </a:r>
            <a:r>
              <a:rPr lang="en-US" altLang="ko-KR" sz="1500" b="0" i="0" u="none" strike="noStrike" spc="100" dirty="0">
                <a:solidFill>
                  <a:srgbClr val="CACACA"/>
                </a:solidFill>
                <a:latin typeface="establish Retrosans"/>
              </a:rPr>
              <a:t>(Version 1.0)</a:t>
            </a:r>
            <a:endParaRPr lang="en-US" sz="1500" b="0" i="0" u="none" strike="noStrike" spc="100" dirty="0">
              <a:solidFill>
                <a:srgbClr val="CACACA"/>
              </a:solidFill>
              <a:latin typeface="establish Retrosans"/>
            </a:endParaRPr>
          </a:p>
        </p:txBody>
      </p:sp>
      <p:sp>
        <p:nvSpPr>
          <p:cNvPr id="68" name="TextBox 54">
            <a:extLst>
              <a:ext uri="{FF2B5EF4-FFF2-40B4-BE49-F238E27FC236}">
                <a16:creationId xmlns:a16="http://schemas.microsoft.com/office/drawing/2014/main" id="{FBA8B12D-51DC-602B-EED0-A2B72914B673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establish Retrosans"/>
              </a:rPr>
              <a:t>2024.0</a:t>
            </a:r>
            <a:r>
              <a:rPr lang="en-US" sz="1500" spc="100" dirty="0">
                <a:solidFill>
                  <a:srgbClr val="2E3D4F"/>
                </a:solidFill>
                <a:latin typeface="establish Retrosans"/>
              </a:rPr>
              <a:t>7</a:t>
            </a:r>
            <a:endParaRPr lang="en-US" sz="1500" b="0" i="0" u="none" strike="noStrike" spc="100" dirty="0">
              <a:solidFill>
                <a:srgbClr val="2E3D4F"/>
              </a:solidFill>
              <a:latin typeface="establish Retrosans"/>
            </a:endParaRPr>
          </a:p>
        </p:txBody>
      </p:sp>
      <p:sp>
        <p:nvSpPr>
          <p:cNvPr id="16" name="TextBox 48">
            <a:extLst>
              <a:ext uri="{FF2B5EF4-FFF2-40B4-BE49-F238E27FC236}">
                <a16:creationId xmlns:a16="http://schemas.microsoft.com/office/drawing/2014/main" id="{9E748C40-2543-6652-740E-1A6F7046F32A}"/>
              </a:ext>
            </a:extLst>
          </p:cNvPr>
          <p:cNvSpPr txBox="1"/>
          <p:nvPr/>
        </p:nvSpPr>
        <p:spPr>
          <a:xfrm>
            <a:off x="4394200" y="1791820"/>
            <a:ext cx="6631215" cy="5184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2200" spc="-100" dirty="0">
                <a:solidFill>
                  <a:srgbClr val="FFFFFF"/>
                </a:solidFill>
                <a:ea typeface="Elice DigitalBaeum OTF"/>
              </a:rPr>
              <a:t>어둡게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pic>
        <p:nvPicPr>
          <p:cNvPr id="26" name="Picture 23">
            <a:extLst>
              <a:ext uri="{FF2B5EF4-FFF2-40B4-BE49-F238E27FC236}">
                <a16:creationId xmlns:a16="http://schemas.microsoft.com/office/drawing/2014/main" id="{DAC6F671-0965-ACF2-1E6F-CBD52AC6DCD1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0861011" y="5449207"/>
            <a:ext cx="3240000" cy="3240000"/>
          </a:xfrm>
          <a:prstGeom prst="rect">
            <a:avLst/>
          </a:prstGeom>
        </p:spPr>
      </p:pic>
      <p:sp>
        <p:nvSpPr>
          <p:cNvPr id="27" name="TextBox 33">
            <a:extLst>
              <a:ext uri="{FF2B5EF4-FFF2-40B4-BE49-F238E27FC236}">
                <a16:creationId xmlns:a16="http://schemas.microsoft.com/office/drawing/2014/main" id="{9ECC8B03-38B9-375E-C678-11E5D8D90596}"/>
              </a:ext>
            </a:extLst>
          </p:cNvPr>
          <p:cNvSpPr txBox="1"/>
          <p:nvPr/>
        </p:nvSpPr>
        <p:spPr>
          <a:xfrm>
            <a:off x="11566611" y="4934964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원본</a:t>
            </a:r>
            <a:endParaRPr lang="en-US" sz="1900" b="0" i="0" u="none" strike="noStrike" spc="100" dirty="0">
              <a:solidFill>
                <a:srgbClr val="FFFFFF"/>
              </a:solidFill>
              <a:latin typeface="establish Retrosans" panose="00000500000000000000" pitchFamily="2" charset="-127"/>
              <a:ea typeface="establish Retrosans" panose="00000500000000000000" pitchFamily="2" charset="-127"/>
            </a:endParaRPr>
          </a:p>
        </p:txBody>
      </p:sp>
      <p:pic>
        <p:nvPicPr>
          <p:cNvPr id="28" name="Picture 23">
            <a:extLst>
              <a:ext uri="{FF2B5EF4-FFF2-40B4-BE49-F238E27FC236}">
                <a16:creationId xmlns:a16="http://schemas.microsoft.com/office/drawing/2014/main" id="{28631DC5-A8A4-4A08-3990-DE18293D6FB1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4406493" y="5418788"/>
            <a:ext cx="3240000" cy="3240000"/>
          </a:xfrm>
          <a:prstGeom prst="rect">
            <a:avLst/>
          </a:prstGeom>
        </p:spPr>
      </p:pic>
      <p:sp>
        <p:nvSpPr>
          <p:cNvPr id="30" name="TextBox 33">
            <a:extLst>
              <a:ext uri="{FF2B5EF4-FFF2-40B4-BE49-F238E27FC236}">
                <a16:creationId xmlns:a16="http://schemas.microsoft.com/office/drawing/2014/main" id="{9EBAFCDC-2009-50AA-CAAA-BF519595600E}"/>
              </a:ext>
            </a:extLst>
          </p:cNvPr>
          <p:cNvSpPr txBox="1"/>
          <p:nvPr/>
        </p:nvSpPr>
        <p:spPr>
          <a:xfrm>
            <a:off x="15109904" y="4953000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결과</a:t>
            </a:r>
            <a:endParaRPr lang="en-US" altLang="ko-KR" sz="1900" b="0" i="0" u="none" strike="noStrike" spc="100" dirty="0">
              <a:solidFill>
                <a:srgbClr val="FFFFFF"/>
              </a:solidFill>
              <a:latin typeface="establish Retrosan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F9C6DFA-B85C-5EEB-F236-8D663B953FC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45050" y="2981433"/>
            <a:ext cx="5737468" cy="587353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D66C958-093E-BF94-BA44-6AAEDDC41EA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61011" y="5448129"/>
            <a:ext cx="3240000" cy="321488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CB05470-318A-FB6E-5683-86BB34890C5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412444" y="5410200"/>
            <a:ext cx="3234049" cy="3238500"/>
          </a:xfrm>
          <a:prstGeom prst="rect">
            <a:avLst/>
          </a:prstGeom>
        </p:spPr>
      </p:pic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581249A7-5507-C64B-9509-4718E1AAF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7" name="TextBox 57">
            <a:extLst>
              <a:ext uri="{FF2B5EF4-FFF2-40B4-BE49-F238E27FC236}">
                <a16:creationId xmlns:a16="http://schemas.microsoft.com/office/drawing/2014/main" id="{CA438F1A-605F-4F8C-7C48-C748EA1CA0AA}"/>
              </a:ext>
            </a:extLst>
          </p:cNvPr>
          <p:cNvSpPr txBox="1"/>
          <p:nvPr/>
        </p:nvSpPr>
        <p:spPr>
          <a:xfrm>
            <a:off x="15678150" y="9728200"/>
            <a:ext cx="215265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940"/>
              </a:lnSpc>
            </a:pPr>
            <a:r>
              <a:rPr lang="en-US" altLang="ko-KR" sz="3200" spc="-400" dirty="0">
                <a:solidFill>
                  <a:srgbClr val="FFFFFF"/>
                </a:solidFill>
                <a:ea typeface="SB AggroOTF Light"/>
              </a:rPr>
              <a:t>7 / 22</a:t>
            </a:r>
            <a:endParaRPr lang="ko-KR" sz="32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21327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1277600" y="1922182"/>
            <a:ext cx="6324600" cy="221801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68800" y="3606800"/>
            <a:ext cx="508000" cy="5080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03300" y="20066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개발 결과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1487150" y="2123140"/>
            <a:ext cx="5835650" cy="18773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b="0" i="0" u="none" strike="noStrike" spc="-100" dirty="0" err="1">
                <a:solidFill>
                  <a:srgbClr val="FFFFFF"/>
                </a:solidFill>
                <a:ea typeface="Elice DigitalBaeum OTF"/>
              </a:rPr>
              <a:t>사진학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 적 </a:t>
            </a:r>
            <a:r>
              <a:rPr lang="ko-KR" altLang="en-US" sz="2200" b="0" i="0" u="none" strike="noStrike" spc="-100" dirty="0" err="1">
                <a:solidFill>
                  <a:srgbClr val="FFFFFF"/>
                </a:solidFill>
                <a:ea typeface="Elice DigitalBaeum OTF"/>
              </a:rPr>
              <a:t>역변환</a:t>
            </a:r>
            <a:endParaRPr lang="en-US" alt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각 화소의 값이 영상 내에 대칭이 되는 값 </a:t>
            </a:r>
            <a:r>
              <a:rPr lang="ko-KR" altLang="en-US" sz="2200" b="0" i="0" u="none" strike="noStrike" spc="-100" dirty="0" err="1">
                <a:solidFill>
                  <a:srgbClr val="FFFFFF"/>
                </a:solidFill>
                <a:ea typeface="Elice DigitalBaeum OTF"/>
              </a:rPr>
              <a:t>으로변환</a:t>
            </a:r>
            <a:endParaRPr lang="en-US" altLang="ko-KR" sz="2200" spc="-100" dirty="0">
              <a:solidFill>
                <a:srgbClr val="FFFFFF"/>
              </a:solidFill>
              <a:ea typeface="Elice DigitalBaeum OTF"/>
            </a:endParaRPr>
          </a:p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b="0" i="0" u="none" strike="noStrike" spc="-100" dirty="0">
                <a:solidFill>
                  <a:srgbClr val="FFFFFF"/>
                </a:solidFill>
                <a:ea typeface="Elice DigitalBaeum OTF"/>
              </a:rPr>
              <a:t>8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비트 그레이 레벨의 영상을 반전시키면 </a:t>
            </a:r>
            <a:r>
              <a:rPr lang="ko-KR" altLang="en-US" sz="2200" b="0" i="0" u="none" strike="noStrike" spc="-100" dirty="0" err="1">
                <a:solidFill>
                  <a:srgbClr val="FFFFFF"/>
                </a:solidFill>
                <a:ea typeface="Elice DigitalBaeum OTF"/>
              </a:rPr>
              <a:t>화소값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 </a:t>
            </a:r>
            <a:r>
              <a:rPr lang="en-US" altLang="ko-KR" sz="2200" b="0" i="0" u="none" strike="noStrike" spc="-100" dirty="0">
                <a:solidFill>
                  <a:srgbClr val="FFFFFF"/>
                </a:solidFill>
                <a:ea typeface="Elice DigitalBaeum OTF"/>
              </a:rPr>
              <a:t>0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번은 </a:t>
            </a:r>
            <a:r>
              <a:rPr lang="en-US" altLang="ko-KR" sz="2200" b="0" i="0" u="none" strike="noStrike" spc="-100" dirty="0">
                <a:solidFill>
                  <a:srgbClr val="FFFFFF"/>
                </a:solidFill>
                <a:ea typeface="Elice DigitalBaeum OTF"/>
              </a:rPr>
              <a:t>255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번으로</a:t>
            </a:r>
            <a:r>
              <a:rPr lang="en-US" altLang="ko-KR" sz="2200" b="0" i="0" u="none" strike="noStrike" spc="-100" dirty="0">
                <a:solidFill>
                  <a:srgbClr val="FFFFFF"/>
                </a:solidFill>
                <a:ea typeface="Elice DigitalBaeum OTF"/>
              </a:rPr>
              <a:t>, 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화소 값 </a:t>
            </a:r>
            <a:r>
              <a:rPr lang="en-US" altLang="ko-KR" sz="2200" b="0" i="0" u="none" strike="noStrike" spc="-100" dirty="0">
                <a:solidFill>
                  <a:srgbClr val="FFFFFF"/>
                </a:solidFill>
                <a:ea typeface="Elice DigitalBaeum OTF"/>
              </a:rPr>
              <a:t>1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번은 </a:t>
            </a:r>
            <a:r>
              <a:rPr lang="en-US" altLang="ko-KR" sz="2200" b="0" i="0" u="none" strike="noStrike" spc="-100" dirty="0">
                <a:solidFill>
                  <a:srgbClr val="FFFFFF"/>
                </a:solidFill>
                <a:ea typeface="Elice DigitalBaeum OTF"/>
              </a:rPr>
              <a:t>254</a:t>
            </a: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번으로 변환됨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0E4C9A03-4108-AFBF-8CF6-CA56C41852F9}"/>
              </a:ext>
            </a:extLst>
          </p:cNvPr>
          <p:cNvSpPr txBox="1"/>
          <p:nvPr/>
        </p:nvSpPr>
        <p:spPr>
          <a:xfrm>
            <a:off x="914400" y="49022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9B9EA0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58" name="TextBox 36">
            <a:extLst>
              <a:ext uri="{FF2B5EF4-FFF2-40B4-BE49-F238E27FC236}">
                <a16:creationId xmlns:a16="http://schemas.microsoft.com/office/drawing/2014/main" id="{E3792A60-9397-DA91-251E-A4912B367318}"/>
              </a:ext>
            </a:extLst>
          </p:cNvPr>
          <p:cNvSpPr txBox="1"/>
          <p:nvPr/>
        </p:nvSpPr>
        <p:spPr>
          <a:xfrm>
            <a:off x="914400" y="52705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02_development environment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27DD66CC-15C2-F36E-3176-47D1A92CC008}"/>
              </a:ext>
            </a:extLst>
          </p:cNvPr>
          <p:cNvSpPr txBox="1"/>
          <p:nvPr/>
        </p:nvSpPr>
        <p:spPr>
          <a:xfrm>
            <a:off x="9144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03_Singularity</a:t>
            </a:r>
          </a:p>
        </p:txBody>
      </p:sp>
      <p:sp>
        <p:nvSpPr>
          <p:cNvPr id="60" name="TextBox 38">
            <a:extLst>
              <a:ext uri="{FF2B5EF4-FFF2-40B4-BE49-F238E27FC236}">
                <a16:creationId xmlns:a16="http://schemas.microsoft.com/office/drawing/2014/main" id="{91D5FF02-7AA5-9988-3660-4CC65B89D8F8}"/>
              </a:ext>
            </a:extLst>
          </p:cNvPr>
          <p:cNvSpPr txBox="1"/>
          <p:nvPr/>
        </p:nvSpPr>
        <p:spPr>
          <a:xfrm>
            <a:off x="9144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E6FD72"/>
                </a:solidFill>
                <a:latin typeface="Pretendard Light"/>
              </a:rPr>
              <a:t>04_Development Results</a:t>
            </a:r>
          </a:p>
        </p:txBody>
      </p:sp>
      <p:sp>
        <p:nvSpPr>
          <p:cNvPr id="61" name="TextBox 39">
            <a:extLst>
              <a:ext uri="{FF2B5EF4-FFF2-40B4-BE49-F238E27FC236}">
                <a16:creationId xmlns:a16="http://schemas.microsoft.com/office/drawing/2014/main" id="{749B3D23-BF91-8759-2FE0-14AA29A2CD33}"/>
              </a:ext>
            </a:extLst>
          </p:cNvPr>
          <p:cNvSpPr txBox="1"/>
          <p:nvPr/>
        </p:nvSpPr>
        <p:spPr>
          <a:xfrm>
            <a:off x="9144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05_Feelings and limitations</a:t>
            </a:r>
          </a:p>
        </p:txBody>
      </p:sp>
      <p:sp>
        <p:nvSpPr>
          <p:cNvPr id="62" name="TextBox 40">
            <a:extLst>
              <a:ext uri="{FF2B5EF4-FFF2-40B4-BE49-F238E27FC236}">
                <a16:creationId xmlns:a16="http://schemas.microsoft.com/office/drawing/2014/main" id="{AC95C747-55B3-6EFE-0BDD-18807A911DBA}"/>
              </a:ext>
            </a:extLst>
          </p:cNvPr>
          <p:cNvSpPr txBox="1"/>
          <p:nvPr/>
        </p:nvSpPr>
        <p:spPr>
          <a:xfrm>
            <a:off x="914400" y="6899088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06_Future Development Direction</a:t>
            </a:r>
          </a:p>
        </p:txBody>
      </p:sp>
      <p:pic>
        <p:nvPicPr>
          <p:cNvPr id="63" name="Picture 14">
            <a:extLst>
              <a:ext uri="{FF2B5EF4-FFF2-40B4-BE49-F238E27FC236}">
                <a16:creationId xmlns:a16="http://schemas.microsoft.com/office/drawing/2014/main" id="{921F78CE-1D80-3840-F72A-3405223914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64" name="Picture 15">
            <a:extLst>
              <a:ext uri="{FF2B5EF4-FFF2-40B4-BE49-F238E27FC236}">
                <a16:creationId xmlns:a16="http://schemas.microsoft.com/office/drawing/2014/main" id="{8409AC11-C59B-70C3-8655-27CFE89ABC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65" name="Picture 16">
            <a:extLst>
              <a:ext uri="{FF2B5EF4-FFF2-40B4-BE49-F238E27FC236}">
                <a16:creationId xmlns:a16="http://schemas.microsoft.com/office/drawing/2014/main" id="{0FBBFAFB-A53F-3792-8DE5-191148ADB6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66" name="Picture 17">
            <a:extLst>
              <a:ext uri="{FF2B5EF4-FFF2-40B4-BE49-F238E27FC236}">
                <a16:creationId xmlns:a16="http://schemas.microsoft.com/office/drawing/2014/main" id="{0905A6E7-95C3-62DC-5A02-DD52B27A43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67" name="TextBox 53">
            <a:extLst>
              <a:ext uri="{FF2B5EF4-FFF2-40B4-BE49-F238E27FC236}">
                <a16:creationId xmlns:a16="http://schemas.microsoft.com/office/drawing/2014/main" id="{ACC5917E-88DE-2FD3-972F-61FFB53FF74E}"/>
              </a:ext>
            </a:extLst>
          </p:cNvPr>
          <p:cNvSpPr txBox="1"/>
          <p:nvPr/>
        </p:nvSpPr>
        <p:spPr>
          <a:xfrm>
            <a:off x="14605000" y="1117600"/>
            <a:ext cx="2717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b="0" i="0" u="none" strike="noStrike" spc="100" dirty="0">
                <a:solidFill>
                  <a:srgbClr val="CACACA"/>
                </a:solidFill>
                <a:latin typeface="establish Retrosans"/>
              </a:rPr>
              <a:t>미니 프로젝트</a:t>
            </a:r>
            <a:r>
              <a:rPr lang="en-US" altLang="ko-KR" sz="1500" b="0" i="0" u="none" strike="noStrike" spc="100" dirty="0">
                <a:solidFill>
                  <a:srgbClr val="CACACA"/>
                </a:solidFill>
                <a:latin typeface="establish Retrosans"/>
              </a:rPr>
              <a:t>(Version 1.0)</a:t>
            </a:r>
            <a:endParaRPr lang="en-US" sz="1500" b="0" i="0" u="none" strike="noStrike" spc="100" dirty="0">
              <a:solidFill>
                <a:srgbClr val="CACACA"/>
              </a:solidFill>
              <a:latin typeface="establish Retrosans"/>
            </a:endParaRPr>
          </a:p>
        </p:txBody>
      </p:sp>
      <p:sp>
        <p:nvSpPr>
          <p:cNvPr id="68" name="TextBox 54">
            <a:extLst>
              <a:ext uri="{FF2B5EF4-FFF2-40B4-BE49-F238E27FC236}">
                <a16:creationId xmlns:a16="http://schemas.microsoft.com/office/drawing/2014/main" id="{FBA8B12D-51DC-602B-EED0-A2B72914B673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establish Retrosans"/>
              </a:rPr>
              <a:t>2024.0</a:t>
            </a:r>
            <a:r>
              <a:rPr lang="en-US" sz="1500" spc="100" dirty="0">
                <a:solidFill>
                  <a:srgbClr val="2E3D4F"/>
                </a:solidFill>
                <a:latin typeface="establish Retrosans"/>
              </a:rPr>
              <a:t>7</a:t>
            </a:r>
            <a:endParaRPr lang="en-US" sz="1500" b="0" i="0" u="none" strike="noStrike" spc="100" dirty="0">
              <a:solidFill>
                <a:srgbClr val="2E3D4F"/>
              </a:solidFill>
              <a:latin typeface="establish Retrosans"/>
            </a:endParaRPr>
          </a:p>
        </p:txBody>
      </p:sp>
      <p:sp>
        <p:nvSpPr>
          <p:cNvPr id="16" name="TextBox 48">
            <a:extLst>
              <a:ext uri="{FF2B5EF4-FFF2-40B4-BE49-F238E27FC236}">
                <a16:creationId xmlns:a16="http://schemas.microsoft.com/office/drawing/2014/main" id="{9E748C40-2543-6652-740E-1A6F7046F32A}"/>
              </a:ext>
            </a:extLst>
          </p:cNvPr>
          <p:cNvSpPr txBox="1"/>
          <p:nvPr/>
        </p:nvSpPr>
        <p:spPr>
          <a:xfrm>
            <a:off x="4394200" y="1791820"/>
            <a:ext cx="6631215" cy="5184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반전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EFC0128-9455-6DCF-E770-15A6FA0C2DB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54238" y="3786236"/>
            <a:ext cx="6203684" cy="4135790"/>
          </a:xfrm>
          <a:prstGeom prst="rect">
            <a:avLst/>
          </a:prstGeom>
        </p:spPr>
      </p:pic>
      <p:pic>
        <p:nvPicPr>
          <p:cNvPr id="33" name="Picture 23">
            <a:extLst>
              <a:ext uri="{FF2B5EF4-FFF2-40B4-BE49-F238E27FC236}">
                <a16:creationId xmlns:a16="http://schemas.microsoft.com/office/drawing/2014/main" id="{1DA577C0-E1DC-46A8-BA1A-3D8D62AD0B67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10861011" y="5449207"/>
            <a:ext cx="3240000" cy="3240000"/>
          </a:xfrm>
          <a:prstGeom prst="rect">
            <a:avLst/>
          </a:prstGeom>
        </p:spPr>
      </p:pic>
      <p:sp>
        <p:nvSpPr>
          <p:cNvPr id="35" name="TextBox 33">
            <a:extLst>
              <a:ext uri="{FF2B5EF4-FFF2-40B4-BE49-F238E27FC236}">
                <a16:creationId xmlns:a16="http://schemas.microsoft.com/office/drawing/2014/main" id="{4F387548-5894-AECD-1F8A-00EDBA1B29B1}"/>
              </a:ext>
            </a:extLst>
          </p:cNvPr>
          <p:cNvSpPr txBox="1"/>
          <p:nvPr/>
        </p:nvSpPr>
        <p:spPr>
          <a:xfrm>
            <a:off x="11566611" y="4934964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원본</a:t>
            </a:r>
            <a:endParaRPr lang="en-US" sz="1900" b="0" i="0" u="none" strike="noStrike" spc="100" dirty="0">
              <a:solidFill>
                <a:srgbClr val="FFFFFF"/>
              </a:solidFill>
              <a:latin typeface="establish Retrosans" panose="00000500000000000000" pitchFamily="2" charset="-127"/>
              <a:ea typeface="establish Retrosans" panose="00000500000000000000" pitchFamily="2" charset="-127"/>
            </a:endParaRPr>
          </a:p>
        </p:txBody>
      </p:sp>
      <p:pic>
        <p:nvPicPr>
          <p:cNvPr id="36" name="Picture 23">
            <a:extLst>
              <a:ext uri="{FF2B5EF4-FFF2-40B4-BE49-F238E27FC236}">
                <a16:creationId xmlns:a16="http://schemas.microsoft.com/office/drawing/2014/main" id="{58474BDB-CFD7-6A05-E473-332A3E44E28E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14406493" y="5418788"/>
            <a:ext cx="3240000" cy="3240000"/>
          </a:xfrm>
          <a:prstGeom prst="rect">
            <a:avLst/>
          </a:prstGeom>
        </p:spPr>
      </p:pic>
      <p:sp>
        <p:nvSpPr>
          <p:cNvPr id="37" name="TextBox 33">
            <a:extLst>
              <a:ext uri="{FF2B5EF4-FFF2-40B4-BE49-F238E27FC236}">
                <a16:creationId xmlns:a16="http://schemas.microsoft.com/office/drawing/2014/main" id="{C3C9722B-5432-D7A8-BCC0-7EB79194F7AE}"/>
              </a:ext>
            </a:extLst>
          </p:cNvPr>
          <p:cNvSpPr txBox="1"/>
          <p:nvPr/>
        </p:nvSpPr>
        <p:spPr>
          <a:xfrm>
            <a:off x="15109904" y="4953000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결과</a:t>
            </a:r>
            <a:endParaRPr lang="en-US" altLang="ko-KR" sz="1900" b="0" i="0" u="none" strike="noStrike" spc="100" dirty="0">
              <a:solidFill>
                <a:srgbClr val="FFFFFF"/>
              </a:solidFill>
              <a:latin typeface="establish Retrosan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ADAC95C-6161-5620-B678-7746A063144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61011" y="5448129"/>
            <a:ext cx="3240000" cy="321488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CF9C377-2E56-787B-EDFC-F57DDEEF44D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438468" y="5418788"/>
            <a:ext cx="3208025" cy="3245767"/>
          </a:xfrm>
          <a:prstGeom prst="rect">
            <a:avLst/>
          </a:prstGeom>
        </p:spPr>
      </p:pic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E1794DD1-8126-56BF-A736-5A6284F8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2" name="TextBox 57">
            <a:extLst>
              <a:ext uri="{FF2B5EF4-FFF2-40B4-BE49-F238E27FC236}">
                <a16:creationId xmlns:a16="http://schemas.microsoft.com/office/drawing/2014/main" id="{1C6CF632-7762-B68E-6EFA-6DA9C6309276}"/>
              </a:ext>
            </a:extLst>
          </p:cNvPr>
          <p:cNvSpPr txBox="1"/>
          <p:nvPr/>
        </p:nvSpPr>
        <p:spPr>
          <a:xfrm>
            <a:off x="15678150" y="9728200"/>
            <a:ext cx="215265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940"/>
              </a:lnSpc>
            </a:pPr>
            <a:r>
              <a:rPr lang="en-US" altLang="ko-KR" sz="3200" spc="-400" dirty="0">
                <a:solidFill>
                  <a:srgbClr val="FFFFFF"/>
                </a:solidFill>
                <a:ea typeface="SB AggroOTF Light"/>
              </a:rPr>
              <a:t>8 / 22</a:t>
            </a:r>
            <a:endParaRPr lang="ko-KR" sz="32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065976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771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7995900" cy="10121900"/>
          </a:xfrm>
          <a:prstGeom prst="rect">
            <a:avLst/>
          </a:prstGeom>
          <a:effectLst>
            <a:outerShdw blurRad="1658666" dir="2700000">
              <a:srgbClr val="000000">
                <a:alpha val="2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1638300"/>
            <a:ext cx="132461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876300"/>
            <a:ext cx="172466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1638300"/>
            <a:ext cx="3200400" cy="819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38300"/>
            <a:ext cx="520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4500" y="5715000"/>
            <a:ext cx="81915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1300" y="1917700"/>
            <a:ext cx="508000" cy="767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lvl="0" algn="ctr">
              <a:lnSpc>
                <a:spcPct val="207499"/>
              </a:lnSpc>
            </a:pPr>
            <a:r>
              <a:rPr lang="en-US" sz="1200" b="0" i="0" u="none" strike="noStrike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876300"/>
            <a:ext cx="17246600" cy="8953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1638300"/>
            <a:ext cx="317500" cy="819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3492500"/>
            <a:ext cx="152400" cy="146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0" name="Picture 20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1277600" y="1922182"/>
            <a:ext cx="6324600" cy="221801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68800" y="3606800"/>
            <a:ext cx="508000" cy="5080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003300" y="44323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Pretendard Regular"/>
              </a:rPr>
              <a:t>PROGRAMMING PLAN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03300" y="20066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600" b="0" i="0" u="none" strike="noStrike" spc="-400" dirty="0">
                <a:solidFill>
                  <a:srgbClr val="FFFFFF"/>
                </a:solidFill>
                <a:ea typeface="SB AggroOTF Light"/>
              </a:rPr>
              <a:t>개발 결과</a:t>
            </a:r>
            <a:endParaRPr lang="ko-KR" sz="56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1487150" y="2123140"/>
            <a:ext cx="5835650" cy="18662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0269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영상의 크기를 줄이는 영상의 축소 스케일링 변환식은 확대와는 반대 개념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965200" y="1104900"/>
            <a:ext cx="3352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id="52" name="TextBox 33">
            <a:extLst>
              <a:ext uri="{FF2B5EF4-FFF2-40B4-BE49-F238E27FC236}">
                <a16:creationId xmlns:a16="http://schemas.microsoft.com/office/drawing/2014/main" id="{4B74B160-B5AE-BDBE-3AA5-014F151045CF}"/>
              </a:ext>
            </a:extLst>
          </p:cNvPr>
          <p:cNvSpPr txBox="1"/>
          <p:nvPr/>
        </p:nvSpPr>
        <p:spPr>
          <a:xfrm>
            <a:off x="11495874" y="4222750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원본</a:t>
            </a:r>
            <a:endParaRPr lang="en-US" sz="1900" b="0" i="0" u="none" strike="noStrike" spc="100" dirty="0">
              <a:solidFill>
                <a:srgbClr val="FFFFFF"/>
              </a:solidFill>
              <a:latin typeface="establish Retrosans" panose="00000500000000000000" pitchFamily="2" charset="-127"/>
              <a:ea typeface="establish Retrosans" panose="00000500000000000000" pitchFamily="2" charset="-127"/>
            </a:endParaRPr>
          </a:p>
        </p:txBody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0E4C9A03-4108-AFBF-8CF6-CA56C41852F9}"/>
              </a:ext>
            </a:extLst>
          </p:cNvPr>
          <p:cNvSpPr txBox="1"/>
          <p:nvPr/>
        </p:nvSpPr>
        <p:spPr>
          <a:xfrm>
            <a:off x="914400" y="49022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9B9EA0"/>
                </a:solidFill>
                <a:latin typeface="Pretendard Light"/>
              </a:rPr>
              <a:t>01_ Project Overview</a:t>
            </a:r>
          </a:p>
        </p:txBody>
      </p:sp>
      <p:sp>
        <p:nvSpPr>
          <p:cNvPr id="58" name="TextBox 36">
            <a:extLst>
              <a:ext uri="{FF2B5EF4-FFF2-40B4-BE49-F238E27FC236}">
                <a16:creationId xmlns:a16="http://schemas.microsoft.com/office/drawing/2014/main" id="{E3792A60-9397-DA91-251E-A4912B367318}"/>
              </a:ext>
            </a:extLst>
          </p:cNvPr>
          <p:cNvSpPr txBox="1"/>
          <p:nvPr/>
        </p:nvSpPr>
        <p:spPr>
          <a:xfrm>
            <a:off x="914400" y="5270500"/>
            <a:ext cx="288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02_development environment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27DD66CC-15C2-F36E-3176-47D1A92CC008}"/>
              </a:ext>
            </a:extLst>
          </p:cNvPr>
          <p:cNvSpPr txBox="1"/>
          <p:nvPr/>
        </p:nvSpPr>
        <p:spPr>
          <a:xfrm>
            <a:off x="914400" y="56388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03_Singularity</a:t>
            </a:r>
          </a:p>
        </p:txBody>
      </p:sp>
      <p:sp>
        <p:nvSpPr>
          <p:cNvPr id="60" name="TextBox 38">
            <a:extLst>
              <a:ext uri="{FF2B5EF4-FFF2-40B4-BE49-F238E27FC236}">
                <a16:creationId xmlns:a16="http://schemas.microsoft.com/office/drawing/2014/main" id="{91D5FF02-7AA5-9988-3660-4CC65B89D8F8}"/>
              </a:ext>
            </a:extLst>
          </p:cNvPr>
          <p:cNvSpPr txBox="1"/>
          <p:nvPr/>
        </p:nvSpPr>
        <p:spPr>
          <a:xfrm>
            <a:off x="914400" y="6007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E6FD72"/>
                </a:solidFill>
                <a:latin typeface="Pretendard Light"/>
              </a:rPr>
              <a:t>04_Development Results</a:t>
            </a:r>
          </a:p>
        </p:txBody>
      </p:sp>
      <p:sp>
        <p:nvSpPr>
          <p:cNvPr id="61" name="TextBox 39">
            <a:extLst>
              <a:ext uri="{FF2B5EF4-FFF2-40B4-BE49-F238E27FC236}">
                <a16:creationId xmlns:a16="http://schemas.microsoft.com/office/drawing/2014/main" id="{749B3D23-BF91-8759-2FE0-14AA29A2CD33}"/>
              </a:ext>
            </a:extLst>
          </p:cNvPr>
          <p:cNvSpPr txBox="1"/>
          <p:nvPr/>
        </p:nvSpPr>
        <p:spPr>
          <a:xfrm>
            <a:off x="914400" y="63881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05_Feelings and limitations</a:t>
            </a:r>
          </a:p>
        </p:txBody>
      </p:sp>
      <p:sp>
        <p:nvSpPr>
          <p:cNvPr id="62" name="TextBox 40">
            <a:extLst>
              <a:ext uri="{FF2B5EF4-FFF2-40B4-BE49-F238E27FC236}">
                <a16:creationId xmlns:a16="http://schemas.microsoft.com/office/drawing/2014/main" id="{AC95C747-55B3-6EFE-0BDD-18807A911DBA}"/>
              </a:ext>
            </a:extLst>
          </p:cNvPr>
          <p:cNvSpPr txBox="1"/>
          <p:nvPr/>
        </p:nvSpPr>
        <p:spPr>
          <a:xfrm>
            <a:off x="914400" y="6899088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1600" b="0" i="0" u="none" strike="noStrike" dirty="0">
                <a:solidFill>
                  <a:srgbClr val="AFAFAF"/>
                </a:solidFill>
                <a:latin typeface="Pretendard Light"/>
              </a:rPr>
              <a:t>06_Future Development Direction</a:t>
            </a:r>
          </a:p>
        </p:txBody>
      </p:sp>
      <p:pic>
        <p:nvPicPr>
          <p:cNvPr id="63" name="Picture 14">
            <a:extLst>
              <a:ext uri="{FF2B5EF4-FFF2-40B4-BE49-F238E27FC236}">
                <a16:creationId xmlns:a16="http://schemas.microsoft.com/office/drawing/2014/main" id="{921F78CE-1D80-3840-F72A-3405223914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90700" y="1092200"/>
            <a:ext cx="3022600" cy="330200"/>
          </a:xfrm>
          <a:prstGeom prst="rect">
            <a:avLst/>
          </a:prstGeom>
        </p:spPr>
      </p:pic>
      <p:pic>
        <p:nvPicPr>
          <p:cNvPr id="64" name="Picture 15">
            <a:extLst>
              <a:ext uri="{FF2B5EF4-FFF2-40B4-BE49-F238E27FC236}">
                <a16:creationId xmlns:a16="http://schemas.microsoft.com/office/drawing/2014/main" id="{8409AC11-C59B-70C3-8655-27CFE89ABC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87300" y="1092200"/>
            <a:ext cx="1524000" cy="330200"/>
          </a:xfrm>
          <a:prstGeom prst="rect">
            <a:avLst/>
          </a:prstGeom>
        </p:spPr>
      </p:pic>
      <p:pic>
        <p:nvPicPr>
          <p:cNvPr id="65" name="Picture 16">
            <a:extLst>
              <a:ext uri="{FF2B5EF4-FFF2-40B4-BE49-F238E27FC236}">
                <a16:creationId xmlns:a16="http://schemas.microsoft.com/office/drawing/2014/main" id="{0FBBFAFB-A53F-3792-8DE5-191148ADB6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19200" y="1092200"/>
            <a:ext cx="304800" cy="330200"/>
          </a:xfrm>
          <a:prstGeom prst="rect">
            <a:avLst/>
          </a:prstGeom>
        </p:spPr>
      </p:pic>
      <p:pic>
        <p:nvPicPr>
          <p:cNvPr id="66" name="Picture 17">
            <a:extLst>
              <a:ext uri="{FF2B5EF4-FFF2-40B4-BE49-F238E27FC236}">
                <a16:creationId xmlns:a16="http://schemas.microsoft.com/office/drawing/2014/main" id="{0905A6E7-95C3-62DC-5A02-DD52B27A43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58900" y="1257300"/>
            <a:ext cx="101600" cy="101600"/>
          </a:xfrm>
          <a:prstGeom prst="rect">
            <a:avLst/>
          </a:prstGeom>
        </p:spPr>
      </p:pic>
      <p:sp>
        <p:nvSpPr>
          <p:cNvPr id="67" name="TextBox 53">
            <a:extLst>
              <a:ext uri="{FF2B5EF4-FFF2-40B4-BE49-F238E27FC236}">
                <a16:creationId xmlns:a16="http://schemas.microsoft.com/office/drawing/2014/main" id="{ACC5917E-88DE-2FD3-972F-61FFB53FF74E}"/>
              </a:ext>
            </a:extLst>
          </p:cNvPr>
          <p:cNvSpPr txBox="1"/>
          <p:nvPr/>
        </p:nvSpPr>
        <p:spPr>
          <a:xfrm>
            <a:off x="14605000" y="1117600"/>
            <a:ext cx="27178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b="0" i="0" u="none" strike="noStrike" spc="100" dirty="0">
                <a:solidFill>
                  <a:srgbClr val="CACACA"/>
                </a:solidFill>
                <a:latin typeface="establish Retrosans"/>
              </a:rPr>
              <a:t>미니 프로젝트</a:t>
            </a:r>
            <a:r>
              <a:rPr lang="en-US" altLang="ko-KR" sz="1500" b="0" i="0" u="none" strike="noStrike" spc="100" dirty="0">
                <a:solidFill>
                  <a:srgbClr val="CACACA"/>
                </a:solidFill>
                <a:latin typeface="establish Retrosans"/>
              </a:rPr>
              <a:t>(Version 1.0)</a:t>
            </a:r>
            <a:endParaRPr lang="en-US" sz="1500" b="0" i="0" u="none" strike="noStrike" spc="100" dirty="0">
              <a:solidFill>
                <a:srgbClr val="CACACA"/>
              </a:solidFill>
              <a:latin typeface="establish Retrosans"/>
            </a:endParaRPr>
          </a:p>
        </p:txBody>
      </p:sp>
      <p:sp>
        <p:nvSpPr>
          <p:cNvPr id="68" name="TextBox 54">
            <a:extLst>
              <a:ext uri="{FF2B5EF4-FFF2-40B4-BE49-F238E27FC236}">
                <a16:creationId xmlns:a16="http://schemas.microsoft.com/office/drawing/2014/main" id="{FBA8B12D-51DC-602B-EED0-A2B72914B673}"/>
              </a:ext>
            </a:extLst>
          </p:cNvPr>
          <p:cNvSpPr txBox="1"/>
          <p:nvPr/>
        </p:nvSpPr>
        <p:spPr>
          <a:xfrm>
            <a:off x="12801600" y="1117600"/>
            <a:ext cx="1079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spc="100" dirty="0">
                <a:solidFill>
                  <a:srgbClr val="2E3D4F"/>
                </a:solidFill>
                <a:latin typeface="establish Retrosans"/>
              </a:rPr>
              <a:t>2024.0</a:t>
            </a:r>
            <a:r>
              <a:rPr lang="en-US" sz="1500" spc="100" dirty="0">
                <a:solidFill>
                  <a:srgbClr val="2E3D4F"/>
                </a:solidFill>
                <a:latin typeface="establish Retrosans"/>
              </a:rPr>
              <a:t>7</a:t>
            </a:r>
            <a:endParaRPr lang="en-US" sz="1500" b="0" i="0" u="none" strike="noStrike" spc="100" dirty="0">
              <a:solidFill>
                <a:srgbClr val="2E3D4F"/>
              </a:solidFill>
              <a:latin typeface="establish Retrosans"/>
            </a:endParaRPr>
          </a:p>
        </p:txBody>
      </p:sp>
      <p:sp>
        <p:nvSpPr>
          <p:cNvPr id="16" name="TextBox 48">
            <a:extLst>
              <a:ext uri="{FF2B5EF4-FFF2-40B4-BE49-F238E27FC236}">
                <a16:creationId xmlns:a16="http://schemas.microsoft.com/office/drawing/2014/main" id="{9E748C40-2543-6652-740E-1A6F7046F32A}"/>
              </a:ext>
            </a:extLst>
          </p:cNvPr>
          <p:cNvSpPr txBox="1"/>
          <p:nvPr/>
        </p:nvSpPr>
        <p:spPr>
          <a:xfrm>
            <a:off x="4394200" y="1791820"/>
            <a:ext cx="6631215" cy="5184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2200" b="0" i="0" u="none" strike="noStrike" spc="-100" dirty="0">
                <a:solidFill>
                  <a:srgbClr val="FFFFFF"/>
                </a:solidFill>
                <a:ea typeface="Elice DigitalBaeum OTF"/>
              </a:rPr>
              <a:t>축소</a:t>
            </a:r>
            <a:endParaRPr lang="ko-KR" sz="2200" b="0" i="0" u="none" strike="noStrike" spc="-100" dirty="0">
              <a:solidFill>
                <a:srgbClr val="FFFFFF"/>
              </a:solidFill>
              <a:ea typeface="Elice DigitalBaeum OTF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72E3A94-3CC6-664B-C1AC-6F6AC1E21DD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24880" y="3568700"/>
            <a:ext cx="5634789" cy="4800429"/>
          </a:xfrm>
          <a:prstGeom prst="rect">
            <a:avLst/>
          </a:prstGeom>
        </p:spPr>
      </p:pic>
      <p:pic>
        <p:nvPicPr>
          <p:cNvPr id="33" name="Picture 23">
            <a:extLst>
              <a:ext uri="{FF2B5EF4-FFF2-40B4-BE49-F238E27FC236}">
                <a16:creationId xmlns:a16="http://schemas.microsoft.com/office/drawing/2014/main" id="{91C0831E-04DE-2CF9-AA71-5B2C9952BB38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10861011" y="5449207"/>
            <a:ext cx="3240000" cy="3240000"/>
          </a:xfrm>
          <a:prstGeom prst="rect">
            <a:avLst/>
          </a:prstGeom>
        </p:spPr>
      </p:pic>
      <p:sp>
        <p:nvSpPr>
          <p:cNvPr id="35" name="TextBox 33">
            <a:extLst>
              <a:ext uri="{FF2B5EF4-FFF2-40B4-BE49-F238E27FC236}">
                <a16:creationId xmlns:a16="http://schemas.microsoft.com/office/drawing/2014/main" id="{793491BB-90F5-BE2C-8F98-E554B6E1B1C0}"/>
              </a:ext>
            </a:extLst>
          </p:cNvPr>
          <p:cNvSpPr txBox="1"/>
          <p:nvPr/>
        </p:nvSpPr>
        <p:spPr>
          <a:xfrm>
            <a:off x="11566611" y="4934964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원본</a:t>
            </a:r>
            <a:endParaRPr lang="en-US" sz="1900" b="0" i="0" u="none" strike="noStrike" spc="100" dirty="0">
              <a:solidFill>
                <a:srgbClr val="FFFFFF"/>
              </a:solidFill>
              <a:latin typeface="establish Retrosans" panose="00000500000000000000" pitchFamily="2" charset="-127"/>
              <a:ea typeface="establish Retrosans" panose="00000500000000000000" pitchFamily="2" charset="-127"/>
            </a:endParaRPr>
          </a:p>
        </p:txBody>
      </p:sp>
      <p:pic>
        <p:nvPicPr>
          <p:cNvPr id="36" name="Picture 23">
            <a:extLst>
              <a:ext uri="{FF2B5EF4-FFF2-40B4-BE49-F238E27FC236}">
                <a16:creationId xmlns:a16="http://schemas.microsoft.com/office/drawing/2014/main" id="{3F9D2ADA-4047-FE71-296A-A394691FCC3A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14406493" y="5418788"/>
            <a:ext cx="3240000" cy="3240000"/>
          </a:xfrm>
          <a:prstGeom prst="rect">
            <a:avLst/>
          </a:prstGeom>
        </p:spPr>
      </p:pic>
      <p:sp>
        <p:nvSpPr>
          <p:cNvPr id="37" name="TextBox 33">
            <a:extLst>
              <a:ext uri="{FF2B5EF4-FFF2-40B4-BE49-F238E27FC236}">
                <a16:creationId xmlns:a16="http://schemas.microsoft.com/office/drawing/2014/main" id="{52B479C1-E003-F493-5ED7-F2AE449CEBCA}"/>
              </a:ext>
            </a:extLst>
          </p:cNvPr>
          <p:cNvSpPr txBox="1"/>
          <p:nvPr/>
        </p:nvSpPr>
        <p:spPr>
          <a:xfrm>
            <a:off x="15109904" y="4953000"/>
            <a:ext cx="1828800" cy="4788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  <a:buClr>
                <a:srgbClr val="FFFFFF"/>
              </a:buClr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establish Retrosans" panose="00000500000000000000" pitchFamily="2" charset="-127"/>
                <a:ea typeface="establish Retrosans" panose="00000500000000000000" pitchFamily="2" charset="-127"/>
              </a:rPr>
              <a:t>결과</a:t>
            </a:r>
            <a:endParaRPr lang="en-US" altLang="ko-KR" sz="1900" b="0" i="0" u="none" strike="noStrike" spc="100" dirty="0">
              <a:solidFill>
                <a:srgbClr val="FFFFFF"/>
              </a:solidFill>
              <a:latin typeface="establish Retrosan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B82BA62-1765-59FF-69C6-16BDA3E004F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61011" y="5448129"/>
            <a:ext cx="3240000" cy="321488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B42E836-8425-2E56-1BD6-A78D5486DD8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391528" y="5406400"/>
            <a:ext cx="3254965" cy="3214882"/>
          </a:xfrm>
          <a:prstGeom prst="rect">
            <a:avLst/>
          </a:prstGeom>
        </p:spPr>
      </p:pic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213CD151-1E65-B304-0C8E-1CE33D112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2" name="TextBox 57">
            <a:extLst>
              <a:ext uri="{FF2B5EF4-FFF2-40B4-BE49-F238E27FC236}">
                <a16:creationId xmlns:a16="http://schemas.microsoft.com/office/drawing/2014/main" id="{3EA17F66-19DE-02EF-04ED-29C7DA2804C4}"/>
              </a:ext>
            </a:extLst>
          </p:cNvPr>
          <p:cNvSpPr txBox="1"/>
          <p:nvPr/>
        </p:nvSpPr>
        <p:spPr>
          <a:xfrm>
            <a:off x="15678150" y="9728200"/>
            <a:ext cx="215265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940"/>
              </a:lnSpc>
            </a:pPr>
            <a:r>
              <a:rPr lang="en-US" altLang="ko-KR" sz="3200" spc="-400" dirty="0">
                <a:solidFill>
                  <a:srgbClr val="FFFFFF"/>
                </a:solidFill>
                <a:ea typeface="SB AggroOTF Light"/>
              </a:rPr>
              <a:t>9 / 22</a:t>
            </a:r>
            <a:endParaRPr lang="ko-KR" sz="3200" b="0" i="0" u="none" strike="noStrike" spc="-400" dirty="0">
              <a:solidFill>
                <a:srgbClr val="FFFFFF"/>
              </a:solidFill>
              <a:ea typeface="SB AggroO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14970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2126</Words>
  <Application>Microsoft Office PowerPoint</Application>
  <PresentationFormat>사용자 지정</PresentationFormat>
  <Paragraphs>892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Pretendard ExtraLight</vt:lpstr>
      <vt:lpstr>Elice DigitalBaeum OTF</vt:lpstr>
      <vt:lpstr>Pretendard Light</vt:lpstr>
      <vt:lpstr>SB AggroOTF Light</vt:lpstr>
      <vt:lpstr>Noto Sans CJK KR Regular</vt:lpstr>
      <vt:lpstr>Calibri</vt:lpstr>
      <vt:lpstr>Arial</vt:lpstr>
      <vt:lpstr>Pretendard Regular</vt:lpstr>
      <vt:lpstr>establish Retrosans</vt:lpstr>
      <vt:lpstr>SB AggroOTF Medium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형규</dc:creator>
  <cp:lastModifiedBy>문형규</cp:lastModifiedBy>
  <cp:revision>4</cp:revision>
  <dcterms:created xsi:type="dcterms:W3CDTF">2006-08-16T00:00:00Z</dcterms:created>
  <dcterms:modified xsi:type="dcterms:W3CDTF">2024-07-24T06:46:07Z</dcterms:modified>
</cp:coreProperties>
</file>